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sldIdLst>
    <p:sldId id="256" r:id="rId2"/>
    <p:sldId id="258" r:id="rId3"/>
    <p:sldId id="284" r:id="rId4"/>
    <p:sldId id="281" r:id="rId5"/>
    <p:sldId id="268" r:id="rId6"/>
    <p:sldId id="289" r:id="rId7"/>
    <p:sldId id="291" r:id="rId8"/>
    <p:sldId id="294" r:id="rId9"/>
    <p:sldId id="286" r:id="rId10"/>
    <p:sldId id="264" r:id="rId11"/>
    <p:sldId id="287" r:id="rId12"/>
    <p:sldId id="288" r:id="rId13"/>
    <p:sldId id="275" r:id="rId1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 Bodenmiller" initials="BB" lastIdx="1" clrIdx="0">
    <p:extLst>
      <p:ext uri="{19B8F6BF-5375-455C-9EA6-DF929625EA0E}">
        <p15:presenceInfo xmlns:p15="http://schemas.microsoft.com/office/powerpoint/2012/main" userId="Brad Bodenmiller" providerId="None"/>
      </p:ext>
    </p:extLst>
  </p:cmAuthor>
  <p:cmAuthor id="2" name="Heather Martin" initials="HM" lastIdx="1" clrIdx="1">
    <p:extLst>
      <p:ext uri="{19B8F6BF-5375-455C-9EA6-DF929625EA0E}">
        <p15:presenceInfo xmlns:p15="http://schemas.microsoft.com/office/powerpoint/2012/main" userId="Heather Mar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2" autoAdjust="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UC-SERVER\Planning\LUC%20Committees\Executive\Annual%20Meeting\2022\Zoning%20Amendment%20Review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UC-SERVER\Planning\LUC%20Committees\Executive\Annual%20Meeting\2022\Simon%20Kenton%20Trail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Parcel Amendments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Sheet1!$A$4:$A$15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8</c:v>
                </c:pt>
                <c:pt idx="5">
                  <c:v>6</c:v>
                </c:pt>
                <c:pt idx="6">
                  <c:v>6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5-449D-9BE0-8A08D3E56000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Text Amendments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Sheet1!$A$4:$A$15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13</c:v>
                </c:pt>
                <c:pt idx="1">
                  <c:v>6</c:v>
                </c:pt>
                <c:pt idx="2">
                  <c:v>12</c:v>
                </c:pt>
                <c:pt idx="3">
                  <c:v>5</c:v>
                </c:pt>
                <c:pt idx="4">
                  <c:v>6</c:v>
                </c:pt>
                <c:pt idx="5">
                  <c:v>3</c:v>
                </c:pt>
                <c:pt idx="6">
                  <c:v>12</c:v>
                </c:pt>
                <c:pt idx="7">
                  <c:v>21</c:v>
                </c:pt>
                <c:pt idx="8">
                  <c:v>5</c:v>
                </c:pt>
                <c:pt idx="9">
                  <c:v>8</c:v>
                </c:pt>
                <c:pt idx="10">
                  <c:v>8</c:v>
                </c:pt>
                <c:pt idx="1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5-449D-9BE0-8A08D3E56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7971439"/>
        <c:axId val="807972687"/>
        <c:axId val="0"/>
      </c:bar3DChart>
      <c:catAx>
        <c:axId val="80797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972687"/>
        <c:crosses val="autoZero"/>
        <c:auto val="1"/>
        <c:lblAlgn val="ctr"/>
        <c:lblOffset val="100"/>
        <c:noMultiLvlLbl val="0"/>
      </c:catAx>
      <c:valAx>
        <c:axId val="80797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97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2022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Sheet1!$C$3:$N$3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Sheet1!$C$12:$N$12</c:f>
              <c:numCache>
                <c:formatCode>General</c:formatCode>
                <c:ptCount val="12"/>
                <c:pt idx="0">
                  <c:v>959</c:v>
                </c:pt>
                <c:pt idx="1">
                  <c:v>5538</c:v>
                </c:pt>
                <c:pt idx="2">
                  <c:v>4037</c:v>
                </c:pt>
                <c:pt idx="3">
                  <c:v>4998</c:v>
                </c:pt>
                <c:pt idx="4">
                  <c:v>10490</c:v>
                </c:pt>
                <c:pt idx="5">
                  <c:v>13344</c:v>
                </c:pt>
                <c:pt idx="6">
                  <c:v>11256</c:v>
                </c:pt>
                <c:pt idx="7">
                  <c:v>11036</c:v>
                </c:pt>
                <c:pt idx="8">
                  <c:v>10657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7-4FBF-A561-8F8C906FA281}"/>
            </c:ext>
          </c:extLst>
        </c:ser>
        <c:ser>
          <c:idx val="1"/>
          <c:order val="1"/>
          <c:tx>
            <c:strRef>
              <c:f>Sheet1!$B$20</c:f>
              <c:strCache>
                <c:ptCount val="1"/>
                <c:pt idx="0">
                  <c:v>2021Total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Sheet1!$C$20:$N$20</c:f>
              <c:numCache>
                <c:formatCode>General</c:formatCode>
                <c:ptCount val="12"/>
                <c:pt idx="0">
                  <c:v>3440</c:v>
                </c:pt>
                <c:pt idx="1">
                  <c:v>1572</c:v>
                </c:pt>
                <c:pt idx="2">
                  <c:v>8234</c:v>
                </c:pt>
                <c:pt idx="3">
                  <c:v>8487</c:v>
                </c:pt>
                <c:pt idx="4">
                  <c:v>12020</c:v>
                </c:pt>
                <c:pt idx="5">
                  <c:v>12696</c:v>
                </c:pt>
                <c:pt idx="6">
                  <c:v>13322</c:v>
                </c:pt>
                <c:pt idx="7">
                  <c:v>7028</c:v>
                </c:pt>
                <c:pt idx="8">
                  <c:v>9453</c:v>
                </c:pt>
                <c:pt idx="9">
                  <c:v>5641</c:v>
                </c:pt>
                <c:pt idx="10">
                  <c:v>3056</c:v>
                </c:pt>
                <c:pt idx="11">
                  <c:v>2659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7-4FBF-A561-8F8C906FA281}"/>
            </c:ext>
          </c:extLst>
        </c:ser>
        <c:ser>
          <c:idx val="2"/>
          <c:order val="2"/>
          <c:tx>
            <c:strRef>
              <c:f>Sheet1!$B$28</c:f>
              <c:strCache>
                <c:ptCount val="1"/>
                <c:pt idx="0">
                  <c:v>2020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Sheet1!$C$28:$N$28</c:f>
              <c:numCache>
                <c:formatCode>General</c:formatCode>
                <c:ptCount val="12"/>
                <c:pt idx="0">
                  <c:v>1900</c:v>
                </c:pt>
                <c:pt idx="1">
                  <c:v>1727</c:v>
                </c:pt>
                <c:pt idx="2">
                  <c:v>4809</c:v>
                </c:pt>
                <c:pt idx="3">
                  <c:v>9331</c:v>
                </c:pt>
                <c:pt idx="4">
                  <c:v>11243</c:v>
                </c:pt>
                <c:pt idx="5">
                  <c:v>11844</c:v>
                </c:pt>
                <c:pt idx="6">
                  <c:v>9172</c:v>
                </c:pt>
                <c:pt idx="7">
                  <c:v>10943</c:v>
                </c:pt>
                <c:pt idx="8">
                  <c:v>9802</c:v>
                </c:pt>
                <c:pt idx="9">
                  <c:v>6013</c:v>
                </c:pt>
                <c:pt idx="10">
                  <c:v>3140</c:v>
                </c:pt>
                <c:pt idx="11">
                  <c:v>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47-4FBF-A561-8F8C906FA281}"/>
            </c:ext>
          </c:extLst>
        </c:ser>
        <c:ser>
          <c:idx val="3"/>
          <c:order val="3"/>
          <c:tx>
            <c:strRef>
              <c:f>Sheet1!$B$34</c:f>
              <c:strCache>
                <c:ptCount val="1"/>
                <c:pt idx="0">
                  <c:v>2019 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Sheet1!$C$34:$N$34</c:f>
              <c:numCache>
                <c:formatCode>General</c:formatCode>
                <c:ptCount val="12"/>
                <c:pt idx="0">
                  <c:v>526</c:v>
                </c:pt>
                <c:pt idx="1">
                  <c:v>461</c:v>
                </c:pt>
                <c:pt idx="2">
                  <c:v>1209</c:v>
                </c:pt>
                <c:pt idx="3">
                  <c:v>2569</c:v>
                </c:pt>
                <c:pt idx="4">
                  <c:v>7044</c:v>
                </c:pt>
                <c:pt idx="5">
                  <c:v>7770</c:v>
                </c:pt>
                <c:pt idx="6">
                  <c:v>7349</c:v>
                </c:pt>
                <c:pt idx="7">
                  <c:v>8173</c:v>
                </c:pt>
                <c:pt idx="8">
                  <c:v>7103</c:v>
                </c:pt>
                <c:pt idx="9">
                  <c:v>4981</c:v>
                </c:pt>
                <c:pt idx="10">
                  <c:v>2690</c:v>
                </c:pt>
                <c:pt idx="11">
                  <c:v>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47-4FBF-A561-8F8C906FA281}"/>
            </c:ext>
          </c:extLst>
        </c:ser>
        <c:ser>
          <c:idx val="4"/>
          <c:order val="4"/>
          <c:tx>
            <c:strRef>
              <c:f>Sheet1!$B$37</c:f>
              <c:strCache>
                <c:ptCount val="1"/>
                <c:pt idx="0">
                  <c:v>2018 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Sheet1!$C$37:$N$37</c:f>
              <c:numCache>
                <c:formatCode>General</c:formatCode>
                <c:ptCount val="12"/>
                <c:pt idx="0">
                  <c:v>233</c:v>
                </c:pt>
                <c:pt idx="1">
                  <c:v>472</c:v>
                </c:pt>
                <c:pt idx="2">
                  <c:v>626</c:v>
                </c:pt>
                <c:pt idx="3">
                  <c:v>1023</c:v>
                </c:pt>
                <c:pt idx="4">
                  <c:v>2012</c:v>
                </c:pt>
                <c:pt idx="5">
                  <c:v>2046</c:v>
                </c:pt>
                <c:pt idx="6">
                  <c:v>2836</c:v>
                </c:pt>
                <c:pt idx="7">
                  <c:v>2097</c:v>
                </c:pt>
                <c:pt idx="8">
                  <c:v>1796</c:v>
                </c:pt>
                <c:pt idx="9">
                  <c:v>1226</c:v>
                </c:pt>
                <c:pt idx="10">
                  <c:v>898</c:v>
                </c:pt>
                <c:pt idx="11">
                  <c:v>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47-4FBF-A561-8F8C906FA281}"/>
            </c:ext>
          </c:extLst>
        </c:ser>
        <c:ser>
          <c:idx val="5"/>
          <c:order val="5"/>
          <c:tx>
            <c:strRef>
              <c:f>Sheet1!$B$39</c:f>
              <c:strCache>
                <c:ptCount val="1"/>
                <c:pt idx="0">
                  <c:v>2017 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val>
            <c:numRef>
              <c:f>Sheet1!$C$39:$N$39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1872</c:v>
                </c:pt>
                <c:pt idx="5">
                  <c:v>2472</c:v>
                </c:pt>
                <c:pt idx="6">
                  <c:v>2397</c:v>
                </c:pt>
                <c:pt idx="7">
                  <c:v>2112</c:v>
                </c:pt>
                <c:pt idx="8">
                  <c:v>0</c:v>
                </c:pt>
                <c:pt idx="9">
                  <c:v>1196</c:v>
                </c:pt>
                <c:pt idx="10">
                  <c:v>608</c:v>
                </c:pt>
                <c:pt idx="11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47-4FBF-A561-8F8C906FA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48127551"/>
        <c:axId val="1048126719"/>
        <c:axId val="0"/>
      </c:bar3DChart>
      <c:catAx>
        <c:axId val="104812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126719"/>
        <c:crosses val="autoZero"/>
        <c:auto val="1"/>
        <c:lblAlgn val="ctr"/>
        <c:lblOffset val="100"/>
        <c:noMultiLvlLbl val="0"/>
      </c:catAx>
      <c:valAx>
        <c:axId val="1048126719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127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75860684408385E-2"/>
          <c:y val="0.91921464389081009"/>
          <c:w val="0.88327164896274624"/>
          <c:h val="8.07853561091898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73554-8B0A-4424-A547-1F2DE536F72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54BE57-13A1-456A-BA78-2177CE5FE037}">
      <dgm:prSet custT="1"/>
      <dgm:spPr/>
      <dgm:t>
        <a:bodyPr/>
        <a:lstStyle/>
        <a:p>
          <a:pPr rtl="0"/>
          <a:r>
            <a:rPr lang="en-US" sz="1400" b="1" dirty="0">
              <a:latin typeface="+mn-lt"/>
            </a:rPr>
            <a:t>145 </a:t>
          </a:r>
          <a:r>
            <a:rPr lang="en-US" sz="1400" b="0" dirty="0">
              <a:latin typeface="+mn-lt"/>
            </a:rPr>
            <a:t>Jurisdiction meetings attended</a:t>
          </a:r>
        </a:p>
      </dgm:t>
    </dgm:pt>
    <dgm:pt modelId="{22DED5EB-A4F6-40A6-B937-6BEA37DEE74E}" type="parTrans" cxnId="{0E31DD6B-44C8-4FCE-9929-3EDE54B725D4}">
      <dgm:prSet/>
      <dgm:spPr/>
      <dgm:t>
        <a:bodyPr/>
        <a:lstStyle/>
        <a:p>
          <a:endParaRPr lang="en-US" sz="1400" b="0"/>
        </a:p>
      </dgm:t>
    </dgm:pt>
    <dgm:pt modelId="{AAC40ED4-BE50-49C2-A75A-53A0BF29995C}" type="sibTrans" cxnId="{0E31DD6B-44C8-4FCE-9929-3EDE54B725D4}">
      <dgm:prSet/>
      <dgm:spPr/>
      <dgm:t>
        <a:bodyPr/>
        <a:lstStyle/>
        <a:p>
          <a:endParaRPr lang="en-US" sz="1400" b="0">
            <a:latin typeface="+mn-lt"/>
          </a:endParaRPr>
        </a:p>
      </dgm:t>
    </dgm:pt>
    <dgm:pt modelId="{AC955132-0ABC-45BA-B0F3-A125BA14242F}">
      <dgm:prSet custT="1"/>
      <dgm:spPr/>
      <dgm:t>
        <a:bodyPr/>
        <a:lstStyle/>
        <a:p>
          <a:r>
            <a:rPr lang="en-US" sz="1400" b="1" dirty="0">
              <a:latin typeface="+mn-lt"/>
            </a:rPr>
            <a:t>27 </a:t>
          </a:r>
          <a:r>
            <a:rPr lang="en-US" sz="1400" b="0" dirty="0">
              <a:latin typeface="+mn-lt"/>
            </a:rPr>
            <a:t>Zoning Text Recommendations</a:t>
          </a:r>
        </a:p>
      </dgm:t>
    </dgm:pt>
    <dgm:pt modelId="{D770FAF5-4415-43FF-BAE1-DE8754CCD0EA}" type="parTrans" cxnId="{3FEF0C94-94FB-46FC-923A-C0D71512B335}">
      <dgm:prSet/>
      <dgm:spPr/>
      <dgm:t>
        <a:bodyPr/>
        <a:lstStyle/>
        <a:p>
          <a:endParaRPr lang="en-US" sz="1400" b="0"/>
        </a:p>
      </dgm:t>
    </dgm:pt>
    <dgm:pt modelId="{712DA19E-9E17-469E-B83A-D0B116403E1B}" type="sibTrans" cxnId="{3FEF0C94-94FB-46FC-923A-C0D71512B335}">
      <dgm:prSet/>
      <dgm:spPr/>
      <dgm:t>
        <a:bodyPr/>
        <a:lstStyle/>
        <a:p>
          <a:endParaRPr lang="en-US" sz="1400" b="0"/>
        </a:p>
      </dgm:t>
    </dgm:pt>
    <dgm:pt modelId="{0CE620C3-465C-4A9E-9535-D92026BF80E0}">
      <dgm:prSet custT="1"/>
      <dgm:spPr/>
      <dgm:t>
        <a:bodyPr/>
        <a:lstStyle/>
        <a:p>
          <a:pPr algn="ctr" rtl="0"/>
          <a:r>
            <a:rPr lang="en-US" sz="1400" b="1" dirty="0">
              <a:latin typeface="+mn-lt"/>
            </a:rPr>
            <a:t>9 </a:t>
          </a:r>
          <a:r>
            <a:rPr lang="en-US" sz="1400" b="0" dirty="0">
              <a:latin typeface="+mn-lt"/>
            </a:rPr>
            <a:t>Rezoning Recommendations</a:t>
          </a:r>
        </a:p>
      </dgm:t>
    </dgm:pt>
    <dgm:pt modelId="{BFF61297-0AC6-4B6E-A13A-8B4E35190AE2}" type="parTrans" cxnId="{F3E8048E-AE34-475F-9E33-AF928E8E5E9C}">
      <dgm:prSet/>
      <dgm:spPr/>
      <dgm:t>
        <a:bodyPr/>
        <a:lstStyle/>
        <a:p>
          <a:endParaRPr lang="en-US" sz="1400" b="0"/>
        </a:p>
      </dgm:t>
    </dgm:pt>
    <dgm:pt modelId="{7BE5B8EB-7FC9-403D-BA28-1BE8D8486687}" type="sibTrans" cxnId="{F3E8048E-AE34-475F-9E33-AF928E8E5E9C}">
      <dgm:prSet/>
      <dgm:spPr/>
      <dgm:t>
        <a:bodyPr/>
        <a:lstStyle/>
        <a:p>
          <a:endParaRPr lang="en-US" sz="1400" b="0"/>
        </a:p>
      </dgm:t>
    </dgm:pt>
    <dgm:pt modelId="{A4C30DE4-27E6-4CC6-A45E-C8EF388EA7A8}">
      <dgm:prSet custT="1"/>
      <dgm:spPr/>
      <dgm:t>
        <a:bodyPr/>
        <a:lstStyle/>
        <a:p>
          <a:pPr algn="ctr"/>
          <a:r>
            <a:rPr lang="en-US" sz="1400" b="1" dirty="0" err="1">
              <a:latin typeface="+mn-lt"/>
            </a:rPr>
            <a:t>Subdiv</a:t>
          </a:r>
          <a:r>
            <a:rPr lang="en-US" sz="1400" b="1" dirty="0">
              <a:latin typeface="+mn-lt"/>
            </a:rPr>
            <a:t> Approvals</a:t>
          </a:r>
        </a:p>
      </dgm:t>
    </dgm:pt>
    <dgm:pt modelId="{179BADF6-473A-4B43-9A2C-11BA4B981FCE}" type="parTrans" cxnId="{9BDC84AB-9DE4-4BB9-9AEE-9BB86BF210AC}">
      <dgm:prSet/>
      <dgm:spPr/>
      <dgm:t>
        <a:bodyPr/>
        <a:lstStyle/>
        <a:p>
          <a:endParaRPr lang="en-US" sz="1400" b="0"/>
        </a:p>
      </dgm:t>
    </dgm:pt>
    <dgm:pt modelId="{1DD9AD24-ADC2-4757-A057-ECAAD9113B0B}" type="sibTrans" cxnId="{9BDC84AB-9DE4-4BB9-9AEE-9BB86BF210AC}">
      <dgm:prSet/>
      <dgm:spPr/>
      <dgm:t>
        <a:bodyPr/>
        <a:lstStyle/>
        <a:p>
          <a:endParaRPr lang="en-US" sz="1400" b="0"/>
        </a:p>
      </dgm:t>
    </dgm:pt>
    <dgm:pt modelId="{AA536C54-71E0-434F-9E7C-BED70A03209C}">
      <dgm:prSet custT="1"/>
      <dgm:spPr/>
      <dgm:t>
        <a:bodyPr/>
        <a:lstStyle/>
        <a:p>
          <a:pPr algn="ctr"/>
          <a:r>
            <a:rPr lang="en-US" sz="1200" b="0" dirty="0">
              <a:latin typeface="Georgia" panose="02040502050405020303" pitchFamily="18" charset="0"/>
            </a:rPr>
            <a:t>12 Prelim (584 lots)</a:t>
          </a:r>
        </a:p>
      </dgm:t>
    </dgm:pt>
    <dgm:pt modelId="{FA2A8F99-F2E7-4A2E-82C0-D3E230F937BA}" type="parTrans" cxnId="{5FCE3B36-501E-46F2-AA6A-A0B11BA6CE6F}">
      <dgm:prSet/>
      <dgm:spPr/>
      <dgm:t>
        <a:bodyPr/>
        <a:lstStyle/>
        <a:p>
          <a:endParaRPr lang="en-US" sz="1400" b="0"/>
        </a:p>
      </dgm:t>
    </dgm:pt>
    <dgm:pt modelId="{DBFFD553-BC2F-4B8D-BF65-473221AA404B}" type="sibTrans" cxnId="{5FCE3B36-501E-46F2-AA6A-A0B11BA6CE6F}">
      <dgm:prSet/>
      <dgm:spPr/>
      <dgm:t>
        <a:bodyPr/>
        <a:lstStyle/>
        <a:p>
          <a:endParaRPr lang="en-US" sz="1400" b="0"/>
        </a:p>
      </dgm:t>
    </dgm:pt>
    <dgm:pt modelId="{D6AEBB8E-0494-4B6A-BE0A-9E452DAB6000}">
      <dgm:prSet custT="1"/>
      <dgm:spPr/>
      <dgm:t>
        <a:bodyPr/>
        <a:lstStyle/>
        <a:p>
          <a:pPr algn="ctr"/>
          <a:r>
            <a:rPr lang="en-US" sz="1200" b="0" dirty="0">
              <a:latin typeface="Georgia" panose="02040502050405020303" pitchFamily="18" charset="0"/>
            </a:rPr>
            <a:t>8 Final (240 lots)</a:t>
          </a:r>
        </a:p>
      </dgm:t>
    </dgm:pt>
    <dgm:pt modelId="{BA0D0697-D3DE-490C-B7C7-0A67B7865524}" type="parTrans" cxnId="{F4B00EE4-C0BE-4330-A902-3FDF0DF671AF}">
      <dgm:prSet/>
      <dgm:spPr/>
      <dgm:t>
        <a:bodyPr/>
        <a:lstStyle/>
        <a:p>
          <a:endParaRPr lang="en-US" sz="1400" b="0"/>
        </a:p>
      </dgm:t>
    </dgm:pt>
    <dgm:pt modelId="{218C4F94-28AD-45B9-8AD2-CDE3724F34D2}" type="sibTrans" cxnId="{F4B00EE4-C0BE-4330-A902-3FDF0DF671AF}">
      <dgm:prSet/>
      <dgm:spPr/>
      <dgm:t>
        <a:bodyPr/>
        <a:lstStyle/>
        <a:p>
          <a:endParaRPr lang="en-US" sz="1400" b="0"/>
        </a:p>
      </dgm:t>
    </dgm:pt>
    <dgm:pt modelId="{D0543C67-E33B-4246-BABF-F3AA5C6A4229}">
      <dgm:prSet custT="1"/>
      <dgm:spPr/>
      <dgm:t>
        <a:bodyPr/>
        <a:lstStyle/>
        <a:p>
          <a:pPr algn="ctr"/>
          <a:r>
            <a:rPr lang="en-US" sz="1200" b="0" dirty="0">
              <a:latin typeface="Georgia" panose="02040502050405020303" pitchFamily="18" charset="0"/>
            </a:rPr>
            <a:t>621.872 Total Acres</a:t>
          </a:r>
        </a:p>
      </dgm:t>
    </dgm:pt>
    <dgm:pt modelId="{E6AA53AA-11D9-45A8-AF21-86D6151C6995}" type="parTrans" cxnId="{A7A4A1D9-870F-490B-BBC1-1F60CE09BACF}">
      <dgm:prSet/>
      <dgm:spPr/>
      <dgm:t>
        <a:bodyPr/>
        <a:lstStyle/>
        <a:p>
          <a:endParaRPr lang="en-US" sz="1400" b="0"/>
        </a:p>
      </dgm:t>
    </dgm:pt>
    <dgm:pt modelId="{11395001-641A-44FE-AAFE-B071C43A1389}" type="sibTrans" cxnId="{A7A4A1D9-870F-490B-BBC1-1F60CE09BACF}">
      <dgm:prSet/>
      <dgm:spPr/>
      <dgm:t>
        <a:bodyPr/>
        <a:lstStyle/>
        <a:p>
          <a:endParaRPr lang="en-US" sz="1400" b="0"/>
        </a:p>
      </dgm:t>
    </dgm:pt>
    <dgm:pt modelId="{638BBB7C-E487-4E37-AE6F-51F20C306B3B}">
      <dgm:prSet custT="1"/>
      <dgm:spPr/>
      <dgm:t>
        <a:bodyPr/>
        <a:lstStyle/>
        <a:p>
          <a:pPr rtl="0"/>
          <a:r>
            <a:rPr lang="en-US" sz="1400" b="1" dirty="0">
              <a:latin typeface="+mn-lt"/>
            </a:rPr>
            <a:t>20 </a:t>
          </a:r>
          <a:r>
            <a:rPr lang="en-US" sz="1400" b="0" dirty="0">
              <a:latin typeface="+mn-lt"/>
            </a:rPr>
            <a:t>Trainings Provided</a:t>
          </a:r>
        </a:p>
      </dgm:t>
    </dgm:pt>
    <dgm:pt modelId="{F744EBAF-3160-4470-92EC-9AE69FA263C4}" type="parTrans" cxnId="{63587CE7-23A9-4763-97F4-D7BDE5DF8F18}">
      <dgm:prSet/>
      <dgm:spPr/>
      <dgm:t>
        <a:bodyPr/>
        <a:lstStyle/>
        <a:p>
          <a:endParaRPr lang="en-US" sz="1400" b="0"/>
        </a:p>
      </dgm:t>
    </dgm:pt>
    <dgm:pt modelId="{097AE0C7-7E32-4A2D-92B3-DC55E37802FC}" type="sibTrans" cxnId="{63587CE7-23A9-4763-97F4-D7BDE5DF8F18}">
      <dgm:prSet/>
      <dgm:spPr/>
      <dgm:t>
        <a:bodyPr/>
        <a:lstStyle/>
        <a:p>
          <a:endParaRPr lang="en-US" sz="1400" b="0"/>
        </a:p>
      </dgm:t>
    </dgm:pt>
    <dgm:pt modelId="{2A096BE0-F9D0-4778-B808-473968BC4768}">
      <dgm:prSet custT="1"/>
      <dgm:spPr/>
      <dgm:t>
        <a:bodyPr/>
        <a:lstStyle/>
        <a:p>
          <a:r>
            <a:rPr lang="en-US" sz="1400" b="1" dirty="0">
              <a:latin typeface="+mn-lt"/>
            </a:rPr>
            <a:t>1,280 </a:t>
          </a:r>
          <a:r>
            <a:rPr lang="en-US" sz="1400" b="0" dirty="0">
              <a:latin typeface="+mn-lt"/>
            </a:rPr>
            <a:t>Fair Housing Brochures</a:t>
          </a:r>
        </a:p>
      </dgm:t>
    </dgm:pt>
    <dgm:pt modelId="{8A4E6381-23A6-423B-8517-9BD5E8BBEC78}" type="parTrans" cxnId="{87A988A3-CC26-4F69-B424-F950B4EA583F}">
      <dgm:prSet/>
      <dgm:spPr/>
      <dgm:t>
        <a:bodyPr/>
        <a:lstStyle/>
        <a:p>
          <a:endParaRPr lang="en-US" sz="1400" b="0"/>
        </a:p>
      </dgm:t>
    </dgm:pt>
    <dgm:pt modelId="{7424763C-651A-4A7A-BFA9-B928C2E9960E}" type="sibTrans" cxnId="{87A988A3-CC26-4F69-B424-F950B4EA583F}">
      <dgm:prSet/>
      <dgm:spPr/>
      <dgm:t>
        <a:bodyPr/>
        <a:lstStyle/>
        <a:p>
          <a:endParaRPr lang="en-US" sz="1400" b="0"/>
        </a:p>
      </dgm:t>
    </dgm:pt>
    <dgm:pt modelId="{2293B2FA-C355-4392-9A1E-FAD1077A877A}">
      <dgm:prSet custT="1"/>
      <dgm:spPr/>
      <dgm:t>
        <a:bodyPr/>
        <a:lstStyle/>
        <a:p>
          <a:pPr algn="ctr" rtl="0"/>
          <a:r>
            <a:rPr lang="en-US" sz="1200" b="0" dirty="0">
              <a:latin typeface="Georgia" panose="02040502050405020303" pitchFamily="18" charset="0"/>
            </a:rPr>
            <a:t>219.712 Acres</a:t>
          </a:r>
        </a:p>
      </dgm:t>
    </dgm:pt>
    <dgm:pt modelId="{731A7CA5-E252-4682-9248-2AD34ECE0CE2}" type="parTrans" cxnId="{6FAA2230-F662-49DD-80A9-2EF1ADBCA684}">
      <dgm:prSet/>
      <dgm:spPr/>
      <dgm:t>
        <a:bodyPr/>
        <a:lstStyle/>
        <a:p>
          <a:endParaRPr lang="en-US" sz="1400" b="0"/>
        </a:p>
      </dgm:t>
    </dgm:pt>
    <dgm:pt modelId="{D419583F-F6DA-4E90-BDC4-AB87FDAB80D1}" type="sibTrans" cxnId="{6FAA2230-F662-49DD-80A9-2EF1ADBCA684}">
      <dgm:prSet/>
      <dgm:spPr/>
      <dgm:t>
        <a:bodyPr/>
        <a:lstStyle/>
        <a:p>
          <a:endParaRPr lang="en-US" sz="1400" b="0"/>
        </a:p>
      </dgm:t>
    </dgm:pt>
    <dgm:pt modelId="{39E527DD-0AA3-480A-BC87-E85F4DBF27C7}">
      <dgm:prSet custT="1"/>
      <dgm:spPr/>
      <dgm:t>
        <a:bodyPr/>
        <a:lstStyle/>
        <a:p>
          <a:pPr rtl="0"/>
          <a:r>
            <a:rPr lang="en-US" sz="1400" b="1" dirty="0">
              <a:latin typeface="+mn-lt"/>
            </a:rPr>
            <a:t>8,912 </a:t>
          </a:r>
          <a:r>
            <a:rPr lang="en-US" sz="1400" b="0" dirty="0">
              <a:latin typeface="+mn-lt"/>
            </a:rPr>
            <a:t>Miles Traveled</a:t>
          </a:r>
        </a:p>
      </dgm:t>
    </dgm:pt>
    <dgm:pt modelId="{4207F0E9-D3C5-4354-9364-E7F53F692452}" type="parTrans" cxnId="{03B41DD1-C81D-4A53-80E2-F4D4498FDC8A}">
      <dgm:prSet/>
      <dgm:spPr/>
      <dgm:t>
        <a:bodyPr/>
        <a:lstStyle/>
        <a:p>
          <a:endParaRPr lang="en-US"/>
        </a:p>
      </dgm:t>
    </dgm:pt>
    <dgm:pt modelId="{4EF698D6-BA10-43A4-98D9-C96C77206DD6}" type="sibTrans" cxnId="{03B41DD1-C81D-4A53-80E2-F4D4498FDC8A}">
      <dgm:prSet/>
      <dgm:spPr/>
      <dgm:t>
        <a:bodyPr/>
        <a:lstStyle/>
        <a:p>
          <a:endParaRPr lang="en-US"/>
        </a:p>
      </dgm:t>
    </dgm:pt>
    <dgm:pt modelId="{DBDD67AB-75BB-4478-B7CB-F563B257B2B7}" type="pres">
      <dgm:prSet presAssocID="{74B73554-8B0A-4424-A547-1F2DE536F72F}" presName="Name0" presStyleCnt="0">
        <dgm:presLayoutVars>
          <dgm:dir/>
          <dgm:resizeHandles val="exact"/>
        </dgm:presLayoutVars>
      </dgm:prSet>
      <dgm:spPr/>
    </dgm:pt>
    <dgm:pt modelId="{7FEDD604-C8B9-4451-BDE7-0D0A1B5E7816}" type="pres">
      <dgm:prSet presAssocID="{74B73554-8B0A-4424-A547-1F2DE536F72F}" presName="cycle" presStyleCnt="0"/>
      <dgm:spPr/>
    </dgm:pt>
    <dgm:pt modelId="{40208710-1CE7-455F-80DF-27739BCF91A5}" type="pres">
      <dgm:prSet presAssocID="{EB54BE57-13A1-456A-BA78-2177CE5FE037}" presName="nodeFirstNode" presStyleLbl="node1" presStyleIdx="0" presStyleCnt="7">
        <dgm:presLayoutVars>
          <dgm:bulletEnabled val="1"/>
        </dgm:presLayoutVars>
      </dgm:prSet>
      <dgm:spPr/>
    </dgm:pt>
    <dgm:pt modelId="{262DDBF0-733B-4F8C-9870-65AEA002D9B2}" type="pres">
      <dgm:prSet presAssocID="{AAC40ED4-BE50-49C2-A75A-53A0BF29995C}" presName="sibTransFirstNode" presStyleLbl="bgShp" presStyleIdx="0" presStyleCnt="1"/>
      <dgm:spPr/>
    </dgm:pt>
    <dgm:pt modelId="{31F06BBA-0EBD-44A7-B6BE-1DA982A59197}" type="pres">
      <dgm:prSet presAssocID="{39E527DD-0AA3-480A-BC87-E85F4DBF27C7}" presName="nodeFollowingNodes" presStyleLbl="node1" presStyleIdx="1" presStyleCnt="7">
        <dgm:presLayoutVars>
          <dgm:bulletEnabled val="1"/>
        </dgm:presLayoutVars>
      </dgm:prSet>
      <dgm:spPr/>
    </dgm:pt>
    <dgm:pt modelId="{3830FA77-62DC-4628-BA7D-1E6951704180}" type="pres">
      <dgm:prSet presAssocID="{AC955132-0ABC-45BA-B0F3-A125BA14242F}" presName="nodeFollowingNodes" presStyleLbl="node1" presStyleIdx="2" presStyleCnt="7">
        <dgm:presLayoutVars>
          <dgm:bulletEnabled val="1"/>
        </dgm:presLayoutVars>
      </dgm:prSet>
      <dgm:spPr/>
    </dgm:pt>
    <dgm:pt modelId="{A0380694-4DF2-4A63-AE84-0CB7CB9BDFB8}" type="pres">
      <dgm:prSet presAssocID="{0CE620C3-465C-4A9E-9535-D92026BF80E0}" presName="nodeFollowingNodes" presStyleLbl="node1" presStyleIdx="3" presStyleCnt="7">
        <dgm:presLayoutVars>
          <dgm:bulletEnabled val="1"/>
        </dgm:presLayoutVars>
      </dgm:prSet>
      <dgm:spPr/>
    </dgm:pt>
    <dgm:pt modelId="{6A855734-8255-4602-89B7-A7AC6936DFCD}" type="pres">
      <dgm:prSet presAssocID="{A4C30DE4-27E6-4CC6-A45E-C8EF388EA7A8}" presName="nodeFollowingNodes" presStyleLbl="node1" presStyleIdx="4" presStyleCnt="7">
        <dgm:presLayoutVars>
          <dgm:bulletEnabled val="1"/>
        </dgm:presLayoutVars>
      </dgm:prSet>
      <dgm:spPr/>
    </dgm:pt>
    <dgm:pt modelId="{967DE1FB-38C4-4D57-9D22-EB8B7EC11393}" type="pres">
      <dgm:prSet presAssocID="{638BBB7C-E487-4E37-AE6F-51F20C306B3B}" presName="nodeFollowingNodes" presStyleLbl="node1" presStyleIdx="5" presStyleCnt="7">
        <dgm:presLayoutVars>
          <dgm:bulletEnabled val="1"/>
        </dgm:presLayoutVars>
      </dgm:prSet>
      <dgm:spPr/>
    </dgm:pt>
    <dgm:pt modelId="{56924C46-A896-480F-8406-B22336BA3C94}" type="pres">
      <dgm:prSet presAssocID="{2A096BE0-F9D0-4778-B808-473968BC4768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F81E9202-B208-4012-8DC0-8B5335AEE5F9}" type="presOf" srcId="{39E527DD-0AA3-480A-BC87-E85F4DBF27C7}" destId="{31F06BBA-0EBD-44A7-B6BE-1DA982A59197}" srcOrd="0" destOrd="0" presId="urn:microsoft.com/office/officeart/2005/8/layout/cycle3"/>
    <dgm:cxn modelId="{F738CB24-8B50-4F35-8BCE-F574EB52E731}" type="presOf" srcId="{EB54BE57-13A1-456A-BA78-2177CE5FE037}" destId="{40208710-1CE7-455F-80DF-27739BCF91A5}" srcOrd="0" destOrd="0" presId="urn:microsoft.com/office/officeart/2005/8/layout/cycle3"/>
    <dgm:cxn modelId="{83FE3B28-5ABC-4E4D-BFF9-27AB2BA41422}" type="presOf" srcId="{D0543C67-E33B-4246-BABF-F3AA5C6A4229}" destId="{6A855734-8255-4602-89B7-A7AC6936DFCD}" srcOrd="0" destOrd="3" presId="urn:microsoft.com/office/officeart/2005/8/layout/cycle3"/>
    <dgm:cxn modelId="{941D7A2D-8BB5-434C-8D69-6D2C53A2B555}" type="presOf" srcId="{AA536C54-71E0-434F-9E7C-BED70A03209C}" destId="{6A855734-8255-4602-89B7-A7AC6936DFCD}" srcOrd="0" destOrd="1" presId="urn:microsoft.com/office/officeart/2005/8/layout/cycle3"/>
    <dgm:cxn modelId="{6FAA2230-F662-49DD-80A9-2EF1ADBCA684}" srcId="{0CE620C3-465C-4A9E-9535-D92026BF80E0}" destId="{2293B2FA-C355-4392-9A1E-FAD1077A877A}" srcOrd="0" destOrd="0" parTransId="{731A7CA5-E252-4682-9248-2AD34ECE0CE2}" sibTransId="{D419583F-F6DA-4E90-BDC4-AB87FDAB80D1}"/>
    <dgm:cxn modelId="{A4AC3F32-E8C0-44E5-B97F-42CD8F93A68F}" type="presOf" srcId="{2A096BE0-F9D0-4778-B808-473968BC4768}" destId="{56924C46-A896-480F-8406-B22336BA3C94}" srcOrd="0" destOrd="0" presId="urn:microsoft.com/office/officeart/2005/8/layout/cycle3"/>
    <dgm:cxn modelId="{5FCE3B36-501E-46F2-AA6A-A0B11BA6CE6F}" srcId="{A4C30DE4-27E6-4CC6-A45E-C8EF388EA7A8}" destId="{AA536C54-71E0-434F-9E7C-BED70A03209C}" srcOrd="0" destOrd="0" parTransId="{FA2A8F99-F2E7-4A2E-82C0-D3E230F937BA}" sibTransId="{DBFFD553-BC2F-4B8D-BF65-473221AA404B}"/>
    <dgm:cxn modelId="{CDD50C4B-5883-4E16-A19E-9FC32189DEB5}" type="presOf" srcId="{74B73554-8B0A-4424-A547-1F2DE536F72F}" destId="{DBDD67AB-75BB-4478-B7CB-F563B257B2B7}" srcOrd="0" destOrd="0" presId="urn:microsoft.com/office/officeart/2005/8/layout/cycle3"/>
    <dgm:cxn modelId="{0E31DD6B-44C8-4FCE-9929-3EDE54B725D4}" srcId="{74B73554-8B0A-4424-A547-1F2DE536F72F}" destId="{EB54BE57-13A1-456A-BA78-2177CE5FE037}" srcOrd="0" destOrd="0" parTransId="{22DED5EB-A4F6-40A6-B937-6BEA37DEE74E}" sibTransId="{AAC40ED4-BE50-49C2-A75A-53A0BF29995C}"/>
    <dgm:cxn modelId="{D0E62D70-7DCA-4BAE-8657-96DD9E2360E7}" type="presOf" srcId="{D6AEBB8E-0494-4B6A-BE0A-9E452DAB6000}" destId="{6A855734-8255-4602-89B7-A7AC6936DFCD}" srcOrd="0" destOrd="2" presId="urn:microsoft.com/office/officeart/2005/8/layout/cycle3"/>
    <dgm:cxn modelId="{F3E8048E-AE34-475F-9E33-AF928E8E5E9C}" srcId="{74B73554-8B0A-4424-A547-1F2DE536F72F}" destId="{0CE620C3-465C-4A9E-9535-D92026BF80E0}" srcOrd="3" destOrd="0" parTransId="{BFF61297-0AC6-4B6E-A13A-8B4E35190AE2}" sibTransId="{7BE5B8EB-7FC9-403D-BA28-1BE8D8486687}"/>
    <dgm:cxn modelId="{3FEF0C94-94FB-46FC-923A-C0D71512B335}" srcId="{74B73554-8B0A-4424-A547-1F2DE536F72F}" destId="{AC955132-0ABC-45BA-B0F3-A125BA14242F}" srcOrd="2" destOrd="0" parTransId="{D770FAF5-4415-43FF-BAE1-DE8754CCD0EA}" sibTransId="{712DA19E-9E17-469E-B83A-D0B116403E1B}"/>
    <dgm:cxn modelId="{3790A198-DE8B-473C-84E3-6674F457141B}" type="presOf" srcId="{638BBB7C-E487-4E37-AE6F-51F20C306B3B}" destId="{967DE1FB-38C4-4D57-9D22-EB8B7EC11393}" srcOrd="0" destOrd="0" presId="urn:microsoft.com/office/officeart/2005/8/layout/cycle3"/>
    <dgm:cxn modelId="{B30946A0-37EF-4224-A154-A6AFA50C8564}" type="presOf" srcId="{AC955132-0ABC-45BA-B0F3-A125BA14242F}" destId="{3830FA77-62DC-4628-BA7D-1E6951704180}" srcOrd="0" destOrd="0" presId="urn:microsoft.com/office/officeart/2005/8/layout/cycle3"/>
    <dgm:cxn modelId="{87A988A3-CC26-4F69-B424-F950B4EA583F}" srcId="{74B73554-8B0A-4424-A547-1F2DE536F72F}" destId="{2A096BE0-F9D0-4778-B808-473968BC4768}" srcOrd="6" destOrd="0" parTransId="{8A4E6381-23A6-423B-8517-9BD5E8BBEC78}" sibTransId="{7424763C-651A-4A7A-BFA9-B928C2E9960E}"/>
    <dgm:cxn modelId="{9BDC84AB-9DE4-4BB9-9AEE-9BB86BF210AC}" srcId="{74B73554-8B0A-4424-A547-1F2DE536F72F}" destId="{A4C30DE4-27E6-4CC6-A45E-C8EF388EA7A8}" srcOrd="4" destOrd="0" parTransId="{179BADF6-473A-4B43-9A2C-11BA4B981FCE}" sibTransId="{1DD9AD24-ADC2-4757-A057-ECAAD9113B0B}"/>
    <dgm:cxn modelId="{69B1ABAE-51F0-4011-BE16-334CC1EEB86C}" type="presOf" srcId="{0CE620C3-465C-4A9E-9535-D92026BF80E0}" destId="{A0380694-4DF2-4A63-AE84-0CB7CB9BDFB8}" srcOrd="0" destOrd="0" presId="urn:microsoft.com/office/officeart/2005/8/layout/cycle3"/>
    <dgm:cxn modelId="{078852B7-AAD1-4BD1-B1F6-3141E973AA7C}" type="presOf" srcId="{A4C30DE4-27E6-4CC6-A45E-C8EF388EA7A8}" destId="{6A855734-8255-4602-89B7-A7AC6936DFCD}" srcOrd="0" destOrd="0" presId="urn:microsoft.com/office/officeart/2005/8/layout/cycle3"/>
    <dgm:cxn modelId="{5448F0CD-7416-43B1-AB85-2508B6BBC498}" type="presOf" srcId="{AAC40ED4-BE50-49C2-A75A-53A0BF29995C}" destId="{262DDBF0-733B-4F8C-9870-65AEA002D9B2}" srcOrd="0" destOrd="0" presId="urn:microsoft.com/office/officeart/2005/8/layout/cycle3"/>
    <dgm:cxn modelId="{03B41DD1-C81D-4A53-80E2-F4D4498FDC8A}" srcId="{74B73554-8B0A-4424-A547-1F2DE536F72F}" destId="{39E527DD-0AA3-480A-BC87-E85F4DBF27C7}" srcOrd="1" destOrd="0" parTransId="{4207F0E9-D3C5-4354-9364-E7F53F692452}" sibTransId="{4EF698D6-BA10-43A4-98D9-C96C77206DD6}"/>
    <dgm:cxn modelId="{A7A4A1D9-870F-490B-BBC1-1F60CE09BACF}" srcId="{A4C30DE4-27E6-4CC6-A45E-C8EF388EA7A8}" destId="{D0543C67-E33B-4246-BABF-F3AA5C6A4229}" srcOrd="2" destOrd="0" parTransId="{E6AA53AA-11D9-45A8-AF21-86D6151C6995}" sibTransId="{11395001-641A-44FE-AAFE-B071C43A1389}"/>
    <dgm:cxn modelId="{A76792DA-FC66-40F7-AA75-6CE030DABB12}" type="presOf" srcId="{2293B2FA-C355-4392-9A1E-FAD1077A877A}" destId="{A0380694-4DF2-4A63-AE84-0CB7CB9BDFB8}" srcOrd="0" destOrd="1" presId="urn:microsoft.com/office/officeart/2005/8/layout/cycle3"/>
    <dgm:cxn modelId="{F4B00EE4-C0BE-4330-A902-3FDF0DF671AF}" srcId="{A4C30DE4-27E6-4CC6-A45E-C8EF388EA7A8}" destId="{D6AEBB8E-0494-4B6A-BE0A-9E452DAB6000}" srcOrd="1" destOrd="0" parTransId="{BA0D0697-D3DE-490C-B7C7-0A67B7865524}" sibTransId="{218C4F94-28AD-45B9-8AD2-CDE3724F34D2}"/>
    <dgm:cxn modelId="{63587CE7-23A9-4763-97F4-D7BDE5DF8F18}" srcId="{74B73554-8B0A-4424-A547-1F2DE536F72F}" destId="{638BBB7C-E487-4E37-AE6F-51F20C306B3B}" srcOrd="5" destOrd="0" parTransId="{F744EBAF-3160-4470-92EC-9AE69FA263C4}" sibTransId="{097AE0C7-7E32-4A2D-92B3-DC55E37802FC}"/>
    <dgm:cxn modelId="{317D7AA5-FD57-4FCD-9648-367060B80EA8}" type="presParOf" srcId="{DBDD67AB-75BB-4478-B7CB-F563B257B2B7}" destId="{7FEDD604-C8B9-4451-BDE7-0D0A1B5E7816}" srcOrd="0" destOrd="0" presId="urn:microsoft.com/office/officeart/2005/8/layout/cycle3"/>
    <dgm:cxn modelId="{E9906FC6-595B-46AE-A4C1-CC32CA376897}" type="presParOf" srcId="{7FEDD604-C8B9-4451-BDE7-0D0A1B5E7816}" destId="{40208710-1CE7-455F-80DF-27739BCF91A5}" srcOrd="0" destOrd="0" presId="urn:microsoft.com/office/officeart/2005/8/layout/cycle3"/>
    <dgm:cxn modelId="{B88B208E-996E-4935-B155-AB90AEE9903C}" type="presParOf" srcId="{7FEDD604-C8B9-4451-BDE7-0D0A1B5E7816}" destId="{262DDBF0-733B-4F8C-9870-65AEA002D9B2}" srcOrd="1" destOrd="0" presId="urn:microsoft.com/office/officeart/2005/8/layout/cycle3"/>
    <dgm:cxn modelId="{1FE18905-C493-4EEF-9BBD-9076E15FAE04}" type="presParOf" srcId="{7FEDD604-C8B9-4451-BDE7-0D0A1B5E7816}" destId="{31F06BBA-0EBD-44A7-B6BE-1DA982A59197}" srcOrd="2" destOrd="0" presId="urn:microsoft.com/office/officeart/2005/8/layout/cycle3"/>
    <dgm:cxn modelId="{C3801D9B-3CA6-4247-BA3D-19574CB49575}" type="presParOf" srcId="{7FEDD604-C8B9-4451-BDE7-0D0A1B5E7816}" destId="{3830FA77-62DC-4628-BA7D-1E6951704180}" srcOrd="3" destOrd="0" presId="urn:microsoft.com/office/officeart/2005/8/layout/cycle3"/>
    <dgm:cxn modelId="{8F7F286D-5A81-475E-B22D-7BA94CA348FD}" type="presParOf" srcId="{7FEDD604-C8B9-4451-BDE7-0D0A1B5E7816}" destId="{A0380694-4DF2-4A63-AE84-0CB7CB9BDFB8}" srcOrd="4" destOrd="0" presId="urn:microsoft.com/office/officeart/2005/8/layout/cycle3"/>
    <dgm:cxn modelId="{1EE8D1D4-B981-4DB6-95EB-398AC4B542F6}" type="presParOf" srcId="{7FEDD604-C8B9-4451-BDE7-0D0A1B5E7816}" destId="{6A855734-8255-4602-89B7-A7AC6936DFCD}" srcOrd="5" destOrd="0" presId="urn:microsoft.com/office/officeart/2005/8/layout/cycle3"/>
    <dgm:cxn modelId="{1C4E1202-B1F8-41C7-8308-7BB6E706012F}" type="presParOf" srcId="{7FEDD604-C8B9-4451-BDE7-0D0A1B5E7816}" destId="{967DE1FB-38C4-4D57-9D22-EB8B7EC11393}" srcOrd="6" destOrd="0" presId="urn:microsoft.com/office/officeart/2005/8/layout/cycle3"/>
    <dgm:cxn modelId="{1643F9CE-0479-4DB7-AC84-F2CFA26256FC}" type="presParOf" srcId="{7FEDD604-C8B9-4451-BDE7-0D0A1B5E7816}" destId="{56924C46-A896-480F-8406-B22336BA3C9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4C9C7A-501E-4251-8BB7-C26B2482AE5E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10B63B-122B-48B9-8565-453D420505CC}">
      <dgm:prSet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Logan County Land Bank</a:t>
          </a:r>
        </a:p>
      </dgm:t>
    </dgm:pt>
    <dgm:pt modelId="{87C022E9-AE0D-4AAE-8656-C4576433E50B}" type="parTrans" cxnId="{14C03EBE-DCD3-4883-963F-CAD5F919E2FC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38B41978-3E67-44B7-B37E-0C642054DEE8}" type="sibTrans" cxnId="{14C03EBE-DCD3-4883-963F-CAD5F919E2FC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FA5E5575-2FDD-471F-8548-6FC932E8DCC5}">
      <dgm:prSet/>
      <dgm:spPr/>
      <dgm:t>
        <a:bodyPr/>
        <a:lstStyle/>
        <a:p>
          <a:pPr rtl="0"/>
          <a:r>
            <a:rPr lang="en-US">
              <a:latin typeface="Georgia" panose="02040502050405020303" pitchFamily="18" charset="0"/>
            </a:rPr>
            <a:t>On-Boarding with Several New Inspectors</a:t>
          </a:r>
        </a:p>
      </dgm:t>
    </dgm:pt>
    <dgm:pt modelId="{6CB6F9E4-B89D-45D7-9CE1-843169A99C2C}" type="parTrans" cxnId="{EFFE84A4-F9EF-4E73-AE30-465DC0215C2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7B1986C3-9728-471F-860A-EB35D1125AE5}" type="sibTrans" cxnId="{EFFE84A4-F9EF-4E73-AE30-465DC0215C24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AD412E44-490B-4658-9C39-A6A8F5ABF825}">
      <dgm:prSet phldr="0"/>
      <dgm:spPr/>
      <dgm:t>
        <a:bodyPr/>
        <a:lstStyle/>
        <a:p>
          <a:pPr rtl="0"/>
          <a:r>
            <a:rPr lang="en-US" dirty="0">
              <a:latin typeface="Georgia" panose="02040502050405020303" pitchFamily="18" charset="0"/>
            </a:rPr>
            <a:t>Village of Christiansburg Income Survey (CDBG)</a:t>
          </a:r>
        </a:p>
      </dgm:t>
    </dgm:pt>
    <dgm:pt modelId="{03CBF99B-AE6A-4A24-A9EC-D6B00B9DBAFD}" type="parTrans" cxnId="{518210CA-8457-445C-B627-86F51C732240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04C3F079-7CE8-455D-AD79-C45169A72399}" type="sibTrans" cxnId="{518210CA-8457-445C-B627-86F51C732240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ADD8478F-747B-4621-80C8-2D56ED80EC4C}">
      <dgm:prSet phldr="0"/>
      <dgm:spPr/>
      <dgm:t>
        <a:bodyPr/>
        <a:lstStyle/>
        <a:p>
          <a:pPr rtl="0"/>
          <a:r>
            <a:rPr lang="en-US" dirty="0">
              <a:latin typeface="Georgia" panose="02040502050405020303" pitchFamily="18" charset="0"/>
            </a:rPr>
            <a:t>Fair Housing Administration</a:t>
          </a:r>
        </a:p>
      </dgm:t>
    </dgm:pt>
    <dgm:pt modelId="{D49F3915-63CD-4970-A2D7-4D6F203B2E13}" type="parTrans" cxnId="{AABB3404-706E-4639-9114-963114AB5745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4BB9C235-10A3-4093-96B3-B220D78E0AA1}" type="sibTrans" cxnId="{AABB3404-706E-4639-9114-963114AB5745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45640EAB-FD34-4A8A-AEFA-855FDF9324EF}">
      <dgm:prSet phldr="0"/>
      <dgm:spPr/>
      <dgm:t>
        <a:bodyPr/>
        <a:lstStyle/>
        <a:p>
          <a:pPr rtl="0"/>
          <a:r>
            <a:rPr lang="en-US" dirty="0">
              <a:latin typeface="Georgia" panose="02040502050405020303" pitchFamily="18" charset="0"/>
            </a:rPr>
            <a:t>Union County Comprehensive Plan</a:t>
          </a:r>
        </a:p>
      </dgm:t>
    </dgm:pt>
    <dgm:pt modelId="{2BC1535D-8925-403D-8FEA-073B4F3EBD34}" type="parTrans" cxnId="{3C2745AD-9042-4278-B1C4-A5366BC23F14}">
      <dgm:prSet/>
      <dgm:spPr/>
      <dgm:t>
        <a:bodyPr/>
        <a:lstStyle/>
        <a:p>
          <a:endParaRPr lang="en-US"/>
        </a:p>
      </dgm:t>
    </dgm:pt>
    <dgm:pt modelId="{E7807C9B-6937-4DDE-ABA0-646D5398B2FE}" type="sibTrans" cxnId="{3C2745AD-9042-4278-B1C4-A5366BC23F14}">
      <dgm:prSet/>
      <dgm:spPr/>
      <dgm:t>
        <a:bodyPr/>
        <a:lstStyle/>
        <a:p>
          <a:endParaRPr lang="en-US"/>
        </a:p>
      </dgm:t>
    </dgm:pt>
    <dgm:pt modelId="{A40D0B11-F67E-4739-9D7B-EA4A82E8361B}">
      <dgm:prSet phldr="0"/>
      <dgm:spPr/>
      <dgm:t>
        <a:bodyPr/>
        <a:lstStyle/>
        <a:p>
          <a:pPr rtl="0"/>
          <a:r>
            <a:rPr lang="en-US" dirty="0">
              <a:latin typeface="Georgia" panose="02040502050405020303" pitchFamily="18" charset="0"/>
            </a:rPr>
            <a:t>Hired New Union County Planner</a:t>
          </a:r>
        </a:p>
      </dgm:t>
    </dgm:pt>
    <dgm:pt modelId="{74F9D622-97CC-460A-AB0F-E8F94E554837}" type="parTrans" cxnId="{65EC9F98-46A5-4289-ACEE-42E79442C2F9}">
      <dgm:prSet/>
      <dgm:spPr/>
      <dgm:t>
        <a:bodyPr/>
        <a:lstStyle/>
        <a:p>
          <a:endParaRPr lang="en-US"/>
        </a:p>
      </dgm:t>
    </dgm:pt>
    <dgm:pt modelId="{B7BC58DD-28AD-48FE-8F84-783AED0FB86C}" type="sibTrans" cxnId="{65EC9F98-46A5-4289-ACEE-42E79442C2F9}">
      <dgm:prSet/>
      <dgm:spPr/>
      <dgm:t>
        <a:bodyPr/>
        <a:lstStyle/>
        <a:p>
          <a:endParaRPr lang="en-US"/>
        </a:p>
      </dgm:t>
    </dgm:pt>
    <dgm:pt modelId="{384AB1FE-0348-4163-97F9-86895EB7BB49}">
      <dgm:prSet phldr="0"/>
      <dgm:spPr/>
      <dgm:t>
        <a:bodyPr/>
        <a:lstStyle/>
        <a:p>
          <a:pPr rtl="0"/>
          <a:r>
            <a:rPr lang="en-US" dirty="0">
              <a:latin typeface="Georgia" panose="02040502050405020303" pitchFamily="18" charset="0"/>
            </a:rPr>
            <a:t>Logan County Land Trust Mapping</a:t>
          </a:r>
        </a:p>
      </dgm:t>
    </dgm:pt>
    <dgm:pt modelId="{209EDB15-EDC0-4D10-ABA1-46B31E87120E}" type="parTrans" cxnId="{22F83CC1-1932-4BBA-AFCD-9D41EF1597D3}">
      <dgm:prSet/>
      <dgm:spPr/>
      <dgm:t>
        <a:bodyPr/>
        <a:lstStyle/>
        <a:p>
          <a:endParaRPr lang="en-US"/>
        </a:p>
      </dgm:t>
    </dgm:pt>
    <dgm:pt modelId="{5A79F480-AC64-4415-8AE5-FE7A131240EF}" type="sibTrans" cxnId="{22F83CC1-1932-4BBA-AFCD-9D41EF1597D3}">
      <dgm:prSet/>
      <dgm:spPr/>
      <dgm:t>
        <a:bodyPr/>
        <a:lstStyle/>
        <a:p>
          <a:endParaRPr lang="en-US"/>
        </a:p>
      </dgm:t>
    </dgm:pt>
    <dgm:pt modelId="{FAE081B8-8433-4052-9DA0-110DB14CFFA4}">
      <dgm:prSet phldr="0"/>
      <dgm:spPr/>
      <dgm:t>
        <a:bodyPr/>
        <a:lstStyle/>
        <a:p>
          <a:pPr rtl="0"/>
          <a:r>
            <a:rPr lang="en-US" dirty="0">
              <a:latin typeface="Georgia" panose="02040502050405020303" pitchFamily="18" charset="0"/>
            </a:rPr>
            <a:t>Re-establish Cardinal Trail in Champaign, Union, &amp; Marion</a:t>
          </a:r>
        </a:p>
      </dgm:t>
    </dgm:pt>
    <dgm:pt modelId="{067999FD-75CB-4C1B-8F58-5D17B9F616BD}" type="parTrans" cxnId="{FE768573-1E87-42F3-80E6-78843F75234D}">
      <dgm:prSet/>
      <dgm:spPr/>
      <dgm:t>
        <a:bodyPr/>
        <a:lstStyle/>
        <a:p>
          <a:endParaRPr lang="en-US"/>
        </a:p>
      </dgm:t>
    </dgm:pt>
    <dgm:pt modelId="{DA9D91A8-AE61-430F-9E40-6C9E2EF547C2}" type="sibTrans" cxnId="{FE768573-1E87-42F3-80E6-78843F75234D}">
      <dgm:prSet/>
      <dgm:spPr/>
      <dgm:t>
        <a:bodyPr/>
        <a:lstStyle/>
        <a:p>
          <a:endParaRPr lang="en-US"/>
        </a:p>
      </dgm:t>
    </dgm:pt>
    <dgm:pt modelId="{5C951BC0-E313-4902-B8A0-4E0423FADC93}" type="pres">
      <dgm:prSet presAssocID="{8F4C9C7A-501E-4251-8BB7-C26B2482AE5E}" presName="diagram" presStyleCnt="0">
        <dgm:presLayoutVars>
          <dgm:dir/>
          <dgm:resizeHandles val="exact"/>
        </dgm:presLayoutVars>
      </dgm:prSet>
      <dgm:spPr/>
    </dgm:pt>
    <dgm:pt modelId="{2F777D3E-0516-48EC-B76A-62ACEB80F87A}" type="pres">
      <dgm:prSet presAssocID="{45640EAB-FD34-4A8A-AEFA-855FDF9324EF}" presName="node" presStyleLbl="node1" presStyleIdx="0" presStyleCnt="8">
        <dgm:presLayoutVars>
          <dgm:bulletEnabled val="1"/>
        </dgm:presLayoutVars>
      </dgm:prSet>
      <dgm:spPr/>
    </dgm:pt>
    <dgm:pt modelId="{F7A7FB70-D811-4EDD-BE99-D85FEECF37D1}" type="pres">
      <dgm:prSet presAssocID="{E7807C9B-6937-4DDE-ABA0-646D5398B2FE}" presName="sibTrans" presStyleCnt="0"/>
      <dgm:spPr/>
    </dgm:pt>
    <dgm:pt modelId="{18662146-1220-4C28-B4BD-816145920B2E}" type="pres">
      <dgm:prSet presAssocID="{ADD8478F-747B-4621-80C8-2D56ED80EC4C}" presName="node" presStyleLbl="node1" presStyleIdx="1" presStyleCnt="8">
        <dgm:presLayoutVars>
          <dgm:bulletEnabled val="1"/>
        </dgm:presLayoutVars>
      </dgm:prSet>
      <dgm:spPr/>
    </dgm:pt>
    <dgm:pt modelId="{2EAFC3F2-AFD5-4BBA-B760-AFDDC9720CDD}" type="pres">
      <dgm:prSet presAssocID="{4BB9C235-10A3-4093-96B3-B220D78E0AA1}" presName="sibTrans" presStyleCnt="0"/>
      <dgm:spPr/>
    </dgm:pt>
    <dgm:pt modelId="{63B3DE04-7E2E-41D0-A9DE-030AEEB92075}" type="pres">
      <dgm:prSet presAssocID="{5610B63B-122B-48B9-8565-453D420505CC}" presName="node" presStyleLbl="node1" presStyleIdx="2" presStyleCnt="8">
        <dgm:presLayoutVars>
          <dgm:bulletEnabled val="1"/>
        </dgm:presLayoutVars>
      </dgm:prSet>
      <dgm:spPr/>
    </dgm:pt>
    <dgm:pt modelId="{7D06516D-1FA5-468E-9A9D-E52520E67E85}" type="pres">
      <dgm:prSet presAssocID="{38B41978-3E67-44B7-B37E-0C642054DEE8}" presName="sibTrans" presStyleCnt="0"/>
      <dgm:spPr/>
    </dgm:pt>
    <dgm:pt modelId="{52B84442-F0D1-4B72-83F5-C4769B5C3BE8}" type="pres">
      <dgm:prSet presAssocID="{FA5E5575-2FDD-471F-8548-6FC932E8DCC5}" presName="node" presStyleLbl="node1" presStyleIdx="3" presStyleCnt="8">
        <dgm:presLayoutVars>
          <dgm:bulletEnabled val="1"/>
        </dgm:presLayoutVars>
      </dgm:prSet>
      <dgm:spPr/>
    </dgm:pt>
    <dgm:pt modelId="{BE1E59F6-8C94-46E7-B4AC-A903BC4DA53A}" type="pres">
      <dgm:prSet presAssocID="{7B1986C3-9728-471F-860A-EB35D1125AE5}" presName="sibTrans" presStyleCnt="0"/>
      <dgm:spPr/>
    </dgm:pt>
    <dgm:pt modelId="{3D29E40A-BAB3-42D1-A02A-E2A9A90E5E74}" type="pres">
      <dgm:prSet presAssocID="{AD412E44-490B-4658-9C39-A6A8F5ABF825}" presName="node" presStyleLbl="node1" presStyleIdx="4" presStyleCnt="8">
        <dgm:presLayoutVars>
          <dgm:bulletEnabled val="1"/>
        </dgm:presLayoutVars>
      </dgm:prSet>
      <dgm:spPr/>
    </dgm:pt>
    <dgm:pt modelId="{2DE3EB48-DBCF-44A3-8E00-8868A78BDE98}" type="pres">
      <dgm:prSet presAssocID="{04C3F079-7CE8-455D-AD79-C45169A72399}" presName="sibTrans" presStyleCnt="0"/>
      <dgm:spPr/>
    </dgm:pt>
    <dgm:pt modelId="{7D3196D6-9B78-4E06-982D-1807BBCCE5E6}" type="pres">
      <dgm:prSet presAssocID="{A40D0B11-F67E-4739-9D7B-EA4A82E8361B}" presName="node" presStyleLbl="node1" presStyleIdx="5" presStyleCnt="8">
        <dgm:presLayoutVars>
          <dgm:bulletEnabled val="1"/>
        </dgm:presLayoutVars>
      </dgm:prSet>
      <dgm:spPr/>
    </dgm:pt>
    <dgm:pt modelId="{EC6FB146-3BEA-44B2-814A-1C267B95F697}" type="pres">
      <dgm:prSet presAssocID="{B7BC58DD-28AD-48FE-8F84-783AED0FB86C}" presName="sibTrans" presStyleCnt="0"/>
      <dgm:spPr/>
    </dgm:pt>
    <dgm:pt modelId="{36D7D13E-0B57-4694-A7A3-E1E6C91484FE}" type="pres">
      <dgm:prSet presAssocID="{384AB1FE-0348-4163-97F9-86895EB7BB49}" presName="node" presStyleLbl="node1" presStyleIdx="6" presStyleCnt="8">
        <dgm:presLayoutVars>
          <dgm:bulletEnabled val="1"/>
        </dgm:presLayoutVars>
      </dgm:prSet>
      <dgm:spPr/>
    </dgm:pt>
    <dgm:pt modelId="{BF3CE388-FC6B-4447-9939-C28C85D4313B}" type="pres">
      <dgm:prSet presAssocID="{5A79F480-AC64-4415-8AE5-FE7A131240EF}" presName="sibTrans" presStyleCnt="0"/>
      <dgm:spPr/>
    </dgm:pt>
    <dgm:pt modelId="{108A79AB-4428-4DD1-8C9A-C428A00FA7EB}" type="pres">
      <dgm:prSet presAssocID="{FAE081B8-8433-4052-9DA0-110DB14CFFA4}" presName="node" presStyleLbl="node1" presStyleIdx="7" presStyleCnt="8">
        <dgm:presLayoutVars>
          <dgm:bulletEnabled val="1"/>
        </dgm:presLayoutVars>
      </dgm:prSet>
      <dgm:spPr/>
    </dgm:pt>
  </dgm:ptLst>
  <dgm:cxnLst>
    <dgm:cxn modelId="{AABB3404-706E-4639-9114-963114AB5745}" srcId="{8F4C9C7A-501E-4251-8BB7-C26B2482AE5E}" destId="{ADD8478F-747B-4621-80C8-2D56ED80EC4C}" srcOrd="1" destOrd="0" parTransId="{D49F3915-63CD-4970-A2D7-4D6F203B2E13}" sibTransId="{4BB9C235-10A3-4093-96B3-B220D78E0AA1}"/>
    <dgm:cxn modelId="{93E27C21-7787-4399-9CF6-C48144E982A0}" type="presOf" srcId="{FA5E5575-2FDD-471F-8548-6FC932E8DCC5}" destId="{52B84442-F0D1-4B72-83F5-C4769B5C3BE8}" srcOrd="0" destOrd="0" presId="urn:microsoft.com/office/officeart/2005/8/layout/default"/>
    <dgm:cxn modelId="{33B84038-98D5-4990-9DBE-F46951DAF527}" type="presOf" srcId="{AD412E44-490B-4658-9C39-A6A8F5ABF825}" destId="{3D29E40A-BAB3-42D1-A02A-E2A9A90E5E74}" srcOrd="0" destOrd="0" presId="urn:microsoft.com/office/officeart/2005/8/layout/default"/>
    <dgm:cxn modelId="{FE768573-1E87-42F3-80E6-78843F75234D}" srcId="{8F4C9C7A-501E-4251-8BB7-C26B2482AE5E}" destId="{FAE081B8-8433-4052-9DA0-110DB14CFFA4}" srcOrd="7" destOrd="0" parTransId="{067999FD-75CB-4C1B-8F58-5D17B9F616BD}" sibTransId="{DA9D91A8-AE61-430F-9E40-6C9E2EF547C2}"/>
    <dgm:cxn modelId="{7728698E-C92C-4C7D-861C-F933289C7460}" type="presOf" srcId="{FAE081B8-8433-4052-9DA0-110DB14CFFA4}" destId="{108A79AB-4428-4DD1-8C9A-C428A00FA7EB}" srcOrd="0" destOrd="0" presId="urn:microsoft.com/office/officeart/2005/8/layout/default"/>
    <dgm:cxn modelId="{65EC9F98-46A5-4289-ACEE-42E79442C2F9}" srcId="{8F4C9C7A-501E-4251-8BB7-C26B2482AE5E}" destId="{A40D0B11-F67E-4739-9D7B-EA4A82E8361B}" srcOrd="5" destOrd="0" parTransId="{74F9D622-97CC-460A-AB0F-E8F94E554837}" sibTransId="{B7BC58DD-28AD-48FE-8F84-783AED0FB86C}"/>
    <dgm:cxn modelId="{F9A2C09C-47A6-48FA-89FE-E2A4B01D4E86}" type="presOf" srcId="{45640EAB-FD34-4A8A-AEFA-855FDF9324EF}" destId="{2F777D3E-0516-48EC-B76A-62ACEB80F87A}" srcOrd="0" destOrd="0" presId="urn:microsoft.com/office/officeart/2005/8/layout/default"/>
    <dgm:cxn modelId="{EFFE84A4-F9EF-4E73-AE30-465DC0215C24}" srcId="{8F4C9C7A-501E-4251-8BB7-C26B2482AE5E}" destId="{FA5E5575-2FDD-471F-8548-6FC932E8DCC5}" srcOrd="3" destOrd="0" parTransId="{6CB6F9E4-B89D-45D7-9CE1-843169A99C2C}" sibTransId="{7B1986C3-9728-471F-860A-EB35D1125AE5}"/>
    <dgm:cxn modelId="{3C2745AD-9042-4278-B1C4-A5366BC23F14}" srcId="{8F4C9C7A-501E-4251-8BB7-C26B2482AE5E}" destId="{45640EAB-FD34-4A8A-AEFA-855FDF9324EF}" srcOrd="0" destOrd="0" parTransId="{2BC1535D-8925-403D-8FEA-073B4F3EBD34}" sibTransId="{E7807C9B-6937-4DDE-ABA0-646D5398B2FE}"/>
    <dgm:cxn modelId="{14C03EBE-DCD3-4883-963F-CAD5F919E2FC}" srcId="{8F4C9C7A-501E-4251-8BB7-C26B2482AE5E}" destId="{5610B63B-122B-48B9-8565-453D420505CC}" srcOrd="2" destOrd="0" parTransId="{87C022E9-AE0D-4AAE-8656-C4576433E50B}" sibTransId="{38B41978-3E67-44B7-B37E-0C642054DEE8}"/>
    <dgm:cxn modelId="{22F83CC1-1932-4BBA-AFCD-9D41EF1597D3}" srcId="{8F4C9C7A-501E-4251-8BB7-C26B2482AE5E}" destId="{384AB1FE-0348-4163-97F9-86895EB7BB49}" srcOrd="6" destOrd="0" parTransId="{209EDB15-EDC0-4D10-ABA1-46B31E87120E}" sibTransId="{5A79F480-AC64-4415-8AE5-FE7A131240EF}"/>
    <dgm:cxn modelId="{178C9BC4-0F0A-4031-9FA3-8A6425DEAC4F}" type="presOf" srcId="{5610B63B-122B-48B9-8565-453D420505CC}" destId="{63B3DE04-7E2E-41D0-A9DE-030AEEB92075}" srcOrd="0" destOrd="0" presId="urn:microsoft.com/office/officeart/2005/8/layout/default"/>
    <dgm:cxn modelId="{518210CA-8457-445C-B627-86F51C732240}" srcId="{8F4C9C7A-501E-4251-8BB7-C26B2482AE5E}" destId="{AD412E44-490B-4658-9C39-A6A8F5ABF825}" srcOrd="4" destOrd="0" parTransId="{03CBF99B-AE6A-4A24-A9EC-D6B00B9DBAFD}" sibTransId="{04C3F079-7CE8-455D-AD79-C45169A72399}"/>
    <dgm:cxn modelId="{E9E283D4-0B43-4851-9E12-31ED4919581B}" type="presOf" srcId="{ADD8478F-747B-4621-80C8-2D56ED80EC4C}" destId="{18662146-1220-4C28-B4BD-816145920B2E}" srcOrd="0" destOrd="0" presId="urn:microsoft.com/office/officeart/2005/8/layout/default"/>
    <dgm:cxn modelId="{5A6144DD-5CE9-4DB9-9E4C-FB6077CAAFF0}" type="presOf" srcId="{384AB1FE-0348-4163-97F9-86895EB7BB49}" destId="{36D7D13E-0B57-4694-A7A3-E1E6C91484FE}" srcOrd="0" destOrd="0" presId="urn:microsoft.com/office/officeart/2005/8/layout/default"/>
    <dgm:cxn modelId="{B20D18E7-0DA0-4B50-B501-C80E42B940F5}" type="presOf" srcId="{8F4C9C7A-501E-4251-8BB7-C26B2482AE5E}" destId="{5C951BC0-E313-4902-B8A0-4E0423FADC93}" srcOrd="0" destOrd="0" presId="urn:microsoft.com/office/officeart/2005/8/layout/default"/>
    <dgm:cxn modelId="{32EEB5E8-46E9-4996-A329-58E45458DDA5}" type="presOf" srcId="{A40D0B11-F67E-4739-9D7B-EA4A82E8361B}" destId="{7D3196D6-9B78-4E06-982D-1807BBCCE5E6}" srcOrd="0" destOrd="0" presId="urn:microsoft.com/office/officeart/2005/8/layout/default"/>
    <dgm:cxn modelId="{45856EC2-C258-436B-811A-04F40D84DFF1}" type="presParOf" srcId="{5C951BC0-E313-4902-B8A0-4E0423FADC93}" destId="{2F777D3E-0516-48EC-B76A-62ACEB80F87A}" srcOrd="0" destOrd="0" presId="urn:microsoft.com/office/officeart/2005/8/layout/default"/>
    <dgm:cxn modelId="{01E7D127-C51C-45E1-A5D9-3DA51A1C25F8}" type="presParOf" srcId="{5C951BC0-E313-4902-B8A0-4E0423FADC93}" destId="{F7A7FB70-D811-4EDD-BE99-D85FEECF37D1}" srcOrd="1" destOrd="0" presId="urn:microsoft.com/office/officeart/2005/8/layout/default"/>
    <dgm:cxn modelId="{F791C185-0DD3-4C5D-9C18-5F8AFAEE989D}" type="presParOf" srcId="{5C951BC0-E313-4902-B8A0-4E0423FADC93}" destId="{18662146-1220-4C28-B4BD-816145920B2E}" srcOrd="2" destOrd="0" presId="urn:microsoft.com/office/officeart/2005/8/layout/default"/>
    <dgm:cxn modelId="{6C8B7D40-E1DF-4B1F-92AD-76210301E795}" type="presParOf" srcId="{5C951BC0-E313-4902-B8A0-4E0423FADC93}" destId="{2EAFC3F2-AFD5-4BBA-B760-AFDDC9720CDD}" srcOrd="3" destOrd="0" presId="urn:microsoft.com/office/officeart/2005/8/layout/default"/>
    <dgm:cxn modelId="{6B256E05-DFB4-4269-B83F-8C80D30F5933}" type="presParOf" srcId="{5C951BC0-E313-4902-B8A0-4E0423FADC93}" destId="{63B3DE04-7E2E-41D0-A9DE-030AEEB92075}" srcOrd="4" destOrd="0" presId="urn:microsoft.com/office/officeart/2005/8/layout/default"/>
    <dgm:cxn modelId="{1772E7FF-9817-48DD-AC1D-5226C14E6B7C}" type="presParOf" srcId="{5C951BC0-E313-4902-B8A0-4E0423FADC93}" destId="{7D06516D-1FA5-468E-9A9D-E52520E67E85}" srcOrd="5" destOrd="0" presId="urn:microsoft.com/office/officeart/2005/8/layout/default"/>
    <dgm:cxn modelId="{04F88526-7E2D-4CC7-901B-D68F264C400A}" type="presParOf" srcId="{5C951BC0-E313-4902-B8A0-4E0423FADC93}" destId="{52B84442-F0D1-4B72-83F5-C4769B5C3BE8}" srcOrd="6" destOrd="0" presId="urn:microsoft.com/office/officeart/2005/8/layout/default"/>
    <dgm:cxn modelId="{7C1F85E9-3FBE-4EEF-9EA5-E55E826D64C2}" type="presParOf" srcId="{5C951BC0-E313-4902-B8A0-4E0423FADC93}" destId="{BE1E59F6-8C94-46E7-B4AC-A903BC4DA53A}" srcOrd="7" destOrd="0" presId="urn:microsoft.com/office/officeart/2005/8/layout/default"/>
    <dgm:cxn modelId="{4FA8A4C0-19D5-42B7-8759-9F3627CF893A}" type="presParOf" srcId="{5C951BC0-E313-4902-B8A0-4E0423FADC93}" destId="{3D29E40A-BAB3-42D1-A02A-E2A9A90E5E74}" srcOrd="8" destOrd="0" presId="urn:microsoft.com/office/officeart/2005/8/layout/default"/>
    <dgm:cxn modelId="{C9C9FEDD-202D-4899-B224-8173EDB87689}" type="presParOf" srcId="{5C951BC0-E313-4902-B8A0-4E0423FADC93}" destId="{2DE3EB48-DBCF-44A3-8E00-8868A78BDE98}" srcOrd="9" destOrd="0" presId="urn:microsoft.com/office/officeart/2005/8/layout/default"/>
    <dgm:cxn modelId="{B2902517-FFE5-4CC0-8EF6-B2CE6A78E122}" type="presParOf" srcId="{5C951BC0-E313-4902-B8A0-4E0423FADC93}" destId="{7D3196D6-9B78-4E06-982D-1807BBCCE5E6}" srcOrd="10" destOrd="0" presId="urn:microsoft.com/office/officeart/2005/8/layout/default"/>
    <dgm:cxn modelId="{A1E21094-5236-4A77-A4B4-98FDBFD4700C}" type="presParOf" srcId="{5C951BC0-E313-4902-B8A0-4E0423FADC93}" destId="{EC6FB146-3BEA-44B2-814A-1C267B95F697}" srcOrd="11" destOrd="0" presId="urn:microsoft.com/office/officeart/2005/8/layout/default"/>
    <dgm:cxn modelId="{B2F58870-F5CF-4393-93DC-AB0F08166CF3}" type="presParOf" srcId="{5C951BC0-E313-4902-B8A0-4E0423FADC93}" destId="{36D7D13E-0B57-4694-A7A3-E1E6C91484FE}" srcOrd="12" destOrd="0" presId="urn:microsoft.com/office/officeart/2005/8/layout/default"/>
    <dgm:cxn modelId="{5D38DACA-4583-4C6C-8EEF-7281EB457390}" type="presParOf" srcId="{5C951BC0-E313-4902-B8A0-4E0423FADC93}" destId="{BF3CE388-FC6B-4447-9939-C28C85D4313B}" srcOrd="13" destOrd="0" presId="urn:microsoft.com/office/officeart/2005/8/layout/default"/>
    <dgm:cxn modelId="{35DB1B2D-800B-4CD8-BCBC-90403DD4515C}" type="presParOf" srcId="{5C951BC0-E313-4902-B8A0-4E0423FADC93}" destId="{108A79AB-4428-4DD1-8C9A-C428A00FA7E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DDBF0-733B-4F8C-9870-65AEA002D9B2}">
      <dsp:nvSpPr>
        <dsp:cNvPr id="0" name=""/>
        <dsp:cNvSpPr/>
      </dsp:nvSpPr>
      <dsp:spPr>
        <a:xfrm>
          <a:off x="668912" y="-37313"/>
          <a:ext cx="5693839" cy="5693839"/>
        </a:xfrm>
        <a:prstGeom prst="circularArrow">
          <a:avLst>
            <a:gd name="adj1" fmla="val 5544"/>
            <a:gd name="adj2" fmla="val 330680"/>
            <a:gd name="adj3" fmla="val 14516573"/>
            <a:gd name="adj4" fmla="val 1694977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08710-1CE7-455F-80DF-27739BCF91A5}">
      <dsp:nvSpPr>
        <dsp:cNvPr id="0" name=""/>
        <dsp:cNvSpPr/>
      </dsp:nvSpPr>
      <dsp:spPr>
        <a:xfrm>
          <a:off x="2630007" y="1963"/>
          <a:ext cx="1771649" cy="885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</a:rPr>
            <a:t>145 </a:t>
          </a:r>
          <a:r>
            <a:rPr lang="en-US" sz="1400" b="0" kern="1200" dirty="0">
              <a:latin typeface="+mn-lt"/>
            </a:rPr>
            <a:t>Jurisdiction meetings attended</a:t>
          </a:r>
        </a:p>
      </dsp:txBody>
      <dsp:txXfrm>
        <a:off x="2673249" y="45205"/>
        <a:ext cx="1685165" cy="799340"/>
      </dsp:txXfrm>
    </dsp:sp>
    <dsp:sp modelId="{31F06BBA-0EBD-44A7-B6BE-1DA982A59197}">
      <dsp:nvSpPr>
        <dsp:cNvPr id="0" name=""/>
        <dsp:cNvSpPr/>
      </dsp:nvSpPr>
      <dsp:spPr>
        <a:xfrm>
          <a:off x="4528353" y="916159"/>
          <a:ext cx="1771649" cy="885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</a:rPr>
            <a:t>8,912 </a:t>
          </a:r>
          <a:r>
            <a:rPr lang="en-US" sz="1400" b="0" kern="1200" dirty="0">
              <a:latin typeface="+mn-lt"/>
            </a:rPr>
            <a:t>Miles Traveled</a:t>
          </a:r>
        </a:p>
      </dsp:txBody>
      <dsp:txXfrm>
        <a:off x="4571595" y="959401"/>
        <a:ext cx="1685165" cy="799340"/>
      </dsp:txXfrm>
    </dsp:sp>
    <dsp:sp modelId="{3830FA77-62DC-4628-BA7D-1E6951704180}">
      <dsp:nvSpPr>
        <dsp:cNvPr id="0" name=""/>
        <dsp:cNvSpPr/>
      </dsp:nvSpPr>
      <dsp:spPr>
        <a:xfrm>
          <a:off x="4997206" y="2970338"/>
          <a:ext cx="1771649" cy="885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</a:rPr>
            <a:t>27 </a:t>
          </a:r>
          <a:r>
            <a:rPr lang="en-US" sz="1400" b="0" kern="1200" dirty="0">
              <a:latin typeface="+mn-lt"/>
            </a:rPr>
            <a:t>Zoning Text Recommendations</a:t>
          </a:r>
        </a:p>
      </dsp:txBody>
      <dsp:txXfrm>
        <a:off x="5040448" y="3013580"/>
        <a:ext cx="1685165" cy="799340"/>
      </dsp:txXfrm>
    </dsp:sp>
    <dsp:sp modelId="{A0380694-4DF2-4A63-AE84-0CB7CB9BDFB8}">
      <dsp:nvSpPr>
        <dsp:cNvPr id="0" name=""/>
        <dsp:cNvSpPr/>
      </dsp:nvSpPr>
      <dsp:spPr>
        <a:xfrm>
          <a:off x="3683510" y="4617661"/>
          <a:ext cx="1771649" cy="885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</a:rPr>
            <a:t>9 </a:t>
          </a:r>
          <a:r>
            <a:rPr lang="en-US" sz="1400" b="0" kern="1200" dirty="0">
              <a:latin typeface="+mn-lt"/>
            </a:rPr>
            <a:t>Rezoning Recommendations</a:t>
          </a:r>
        </a:p>
        <a:p>
          <a:pPr marL="114300" lvl="1" indent="-114300" algn="ctr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Georgia" panose="02040502050405020303" pitchFamily="18" charset="0"/>
            </a:rPr>
            <a:t>219.712 Acres</a:t>
          </a:r>
        </a:p>
      </dsp:txBody>
      <dsp:txXfrm>
        <a:off x="3726752" y="4660903"/>
        <a:ext cx="1685165" cy="799340"/>
      </dsp:txXfrm>
    </dsp:sp>
    <dsp:sp modelId="{6A855734-8255-4602-89B7-A7AC6936DFCD}">
      <dsp:nvSpPr>
        <dsp:cNvPr id="0" name=""/>
        <dsp:cNvSpPr/>
      </dsp:nvSpPr>
      <dsp:spPr>
        <a:xfrm>
          <a:off x="1576504" y="4617661"/>
          <a:ext cx="1771649" cy="885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+mn-lt"/>
            </a:rPr>
            <a:t>Subdiv</a:t>
          </a:r>
          <a:r>
            <a:rPr lang="en-US" sz="1400" b="1" kern="1200" dirty="0">
              <a:latin typeface="+mn-lt"/>
            </a:rPr>
            <a:t> Approvals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Georgia" panose="02040502050405020303" pitchFamily="18" charset="0"/>
            </a:rPr>
            <a:t>12 Prelim (584 lots)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Georgia" panose="02040502050405020303" pitchFamily="18" charset="0"/>
            </a:rPr>
            <a:t>8 Final (240 lots)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latin typeface="Georgia" panose="02040502050405020303" pitchFamily="18" charset="0"/>
            </a:rPr>
            <a:t>621.872 Total Acres</a:t>
          </a:r>
        </a:p>
      </dsp:txBody>
      <dsp:txXfrm>
        <a:off x="1619746" y="4660903"/>
        <a:ext cx="1685165" cy="799340"/>
      </dsp:txXfrm>
    </dsp:sp>
    <dsp:sp modelId="{967DE1FB-38C4-4D57-9D22-EB8B7EC11393}">
      <dsp:nvSpPr>
        <dsp:cNvPr id="0" name=""/>
        <dsp:cNvSpPr/>
      </dsp:nvSpPr>
      <dsp:spPr>
        <a:xfrm>
          <a:off x="262807" y="2970338"/>
          <a:ext cx="1771649" cy="885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</a:rPr>
            <a:t>20 </a:t>
          </a:r>
          <a:r>
            <a:rPr lang="en-US" sz="1400" b="0" kern="1200" dirty="0">
              <a:latin typeface="+mn-lt"/>
            </a:rPr>
            <a:t>Trainings Provided</a:t>
          </a:r>
        </a:p>
      </dsp:txBody>
      <dsp:txXfrm>
        <a:off x="306049" y="3013580"/>
        <a:ext cx="1685165" cy="799340"/>
      </dsp:txXfrm>
    </dsp:sp>
    <dsp:sp modelId="{56924C46-A896-480F-8406-B22336BA3C94}">
      <dsp:nvSpPr>
        <dsp:cNvPr id="0" name=""/>
        <dsp:cNvSpPr/>
      </dsp:nvSpPr>
      <dsp:spPr>
        <a:xfrm>
          <a:off x="731660" y="916159"/>
          <a:ext cx="1771649" cy="885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n-lt"/>
            </a:rPr>
            <a:t>1,280 </a:t>
          </a:r>
          <a:r>
            <a:rPr lang="en-US" sz="1400" b="0" kern="1200" dirty="0">
              <a:latin typeface="+mn-lt"/>
            </a:rPr>
            <a:t>Fair Housing Brochures</a:t>
          </a:r>
        </a:p>
      </dsp:txBody>
      <dsp:txXfrm>
        <a:off x="774902" y="959401"/>
        <a:ext cx="1685165" cy="799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77D3E-0516-48EC-B76A-62ACEB80F87A}">
      <dsp:nvSpPr>
        <dsp:cNvPr id="0" name=""/>
        <dsp:cNvSpPr/>
      </dsp:nvSpPr>
      <dsp:spPr>
        <a:xfrm>
          <a:off x="2832" y="428382"/>
          <a:ext cx="2246813" cy="1348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eorgia" panose="02040502050405020303" pitchFamily="18" charset="0"/>
            </a:rPr>
            <a:t>Union County Comprehensive Plan</a:t>
          </a:r>
        </a:p>
      </dsp:txBody>
      <dsp:txXfrm>
        <a:off x="2832" y="428382"/>
        <a:ext cx="2246813" cy="1348087"/>
      </dsp:txXfrm>
    </dsp:sp>
    <dsp:sp modelId="{18662146-1220-4C28-B4BD-816145920B2E}">
      <dsp:nvSpPr>
        <dsp:cNvPr id="0" name=""/>
        <dsp:cNvSpPr/>
      </dsp:nvSpPr>
      <dsp:spPr>
        <a:xfrm>
          <a:off x="2474326" y="428382"/>
          <a:ext cx="2246813" cy="1348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eorgia" panose="02040502050405020303" pitchFamily="18" charset="0"/>
            </a:rPr>
            <a:t>Fair Housing Administration</a:t>
          </a:r>
        </a:p>
      </dsp:txBody>
      <dsp:txXfrm>
        <a:off x="2474326" y="428382"/>
        <a:ext cx="2246813" cy="1348087"/>
      </dsp:txXfrm>
    </dsp:sp>
    <dsp:sp modelId="{63B3DE04-7E2E-41D0-A9DE-030AEEB92075}">
      <dsp:nvSpPr>
        <dsp:cNvPr id="0" name=""/>
        <dsp:cNvSpPr/>
      </dsp:nvSpPr>
      <dsp:spPr>
        <a:xfrm>
          <a:off x="4945821" y="428382"/>
          <a:ext cx="2246813" cy="1348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Georgia" panose="02040502050405020303" pitchFamily="18" charset="0"/>
            </a:rPr>
            <a:t>Logan County Land Bank</a:t>
          </a:r>
        </a:p>
      </dsp:txBody>
      <dsp:txXfrm>
        <a:off x="4945821" y="428382"/>
        <a:ext cx="2246813" cy="1348087"/>
      </dsp:txXfrm>
    </dsp:sp>
    <dsp:sp modelId="{52B84442-F0D1-4B72-83F5-C4769B5C3BE8}">
      <dsp:nvSpPr>
        <dsp:cNvPr id="0" name=""/>
        <dsp:cNvSpPr/>
      </dsp:nvSpPr>
      <dsp:spPr>
        <a:xfrm>
          <a:off x="7417315" y="428382"/>
          <a:ext cx="2246813" cy="1348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Georgia" panose="02040502050405020303" pitchFamily="18" charset="0"/>
            </a:rPr>
            <a:t>On-Boarding with Several New Inspectors</a:t>
          </a:r>
        </a:p>
      </dsp:txBody>
      <dsp:txXfrm>
        <a:off x="7417315" y="428382"/>
        <a:ext cx="2246813" cy="1348087"/>
      </dsp:txXfrm>
    </dsp:sp>
    <dsp:sp modelId="{3D29E40A-BAB3-42D1-A02A-E2A9A90E5E74}">
      <dsp:nvSpPr>
        <dsp:cNvPr id="0" name=""/>
        <dsp:cNvSpPr/>
      </dsp:nvSpPr>
      <dsp:spPr>
        <a:xfrm>
          <a:off x="2832" y="2001151"/>
          <a:ext cx="2246813" cy="1348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eorgia" panose="02040502050405020303" pitchFamily="18" charset="0"/>
            </a:rPr>
            <a:t>Village of Christiansburg Income Survey (CDBG)</a:t>
          </a:r>
        </a:p>
      </dsp:txBody>
      <dsp:txXfrm>
        <a:off x="2832" y="2001151"/>
        <a:ext cx="2246813" cy="1348087"/>
      </dsp:txXfrm>
    </dsp:sp>
    <dsp:sp modelId="{7D3196D6-9B78-4E06-982D-1807BBCCE5E6}">
      <dsp:nvSpPr>
        <dsp:cNvPr id="0" name=""/>
        <dsp:cNvSpPr/>
      </dsp:nvSpPr>
      <dsp:spPr>
        <a:xfrm>
          <a:off x="2474326" y="2001151"/>
          <a:ext cx="2246813" cy="1348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eorgia" panose="02040502050405020303" pitchFamily="18" charset="0"/>
            </a:rPr>
            <a:t>Hired New Union County Planner</a:t>
          </a:r>
        </a:p>
      </dsp:txBody>
      <dsp:txXfrm>
        <a:off x="2474326" y="2001151"/>
        <a:ext cx="2246813" cy="1348087"/>
      </dsp:txXfrm>
    </dsp:sp>
    <dsp:sp modelId="{36D7D13E-0B57-4694-A7A3-E1E6C91484FE}">
      <dsp:nvSpPr>
        <dsp:cNvPr id="0" name=""/>
        <dsp:cNvSpPr/>
      </dsp:nvSpPr>
      <dsp:spPr>
        <a:xfrm>
          <a:off x="4945821" y="2001151"/>
          <a:ext cx="2246813" cy="1348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eorgia" panose="02040502050405020303" pitchFamily="18" charset="0"/>
            </a:rPr>
            <a:t>Logan County Land Trust Mapping</a:t>
          </a:r>
        </a:p>
      </dsp:txBody>
      <dsp:txXfrm>
        <a:off x="4945821" y="2001151"/>
        <a:ext cx="2246813" cy="1348087"/>
      </dsp:txXfrm>
    </dsp:sp>
    <dsp:sp modelId="{108A79AB-4428-4DD1-8C9A-C428A00FA7EB}">
      <dsp:nvSpPr>
        <dsp:cNvPr id="0" name=""/>
        <dsp:cNvSpPr/>
      </dsp:nvSpPr>
      <dsp:spPr>
        <a:xfrm>
          <a:off x="7417315" y="2001151"/>
          <a:ext cx="2246813" cy="1348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eorgia" panose="02040502050405020303" pitchFamily="18" charset="0"/>
            </a:rPr>
            <a:t>Re-establish Cardinal Trail in Champaign, Union, &amp; Marion</a:t>
          </a:r>
        </a:p>
      </dsp:txBody>
      <dsp:txXfrm>
        <a:off x="7417315" y="2001151"/>
        <a:ext cx="2246813" cy="1348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D2B46-EC7C-4CAE-9F46-FB6CAD52F3D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2211C-B09B-487C-97B8-376D77C78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2211C-B09B-487C-97B8-376D77C789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64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7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0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6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4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BE0C8-7CE7-4CA4-8ECB-46860DA8F797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4A766C2-18D2-4794-8137-520DD18B12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42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pioneerec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04660-3CC9-42EA-AF1F-72458E81A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822" y="962902"/>
            <a:ext cx="4087178" cy="2380828"/>
          </a:xfrm>
        </p:spPr>
        <p:txBody>
          <a:bodyPr anchor="ctr" anchorCtr="0">
            <a:noAutofit/>
          </a:bodyPr>
          <a:lstStyle/>
          <a:p>
            <a:r>
              <a:rPr lang="en-US" sz="8000" dirty="0"/>
              <a:t>Annual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2F117-5E1F-445C-AF44-988248B71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718" y="3531204"/>
            <a:ext cx="4082378" cy="1610643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Georgia" panose="02040502050405020303" pitchFamily="18" charset="0"/>
              </a:rPr>
              <a:t>November 2022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58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3045090-E01E-4A9F-A5B8-0D26E0F93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01" y="150160"/>
            <a:ext cx="4991687" cy="49916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0D55-8E0B-4ACB-BF4E-9BEF2360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200" dirty="0"/>
              <a:t>Special Projects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BE3FF7-98FD-45E1-BCBA-89197067BD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4707084"/>
              </p:ext>
            </p:extLst>
          </p:nvPr>
        </p:nvGraphicFramePr>
        <p:xfrm>
          <a:off x="1262519" y="2090058"/>
          <a:ext cx="9666961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5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9203-8A7D-48C0-828B-980A6D19AE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3674" y="447900"/>
            <a:ext cx="10751727" cy="531813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200" dirty="0"/>
              <a:t>2022 LUC Executive Committee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B435BA-8722-3A55-3639-23D9BC6CC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430385"/>
              </p:ext>
            </p:extLst>
          </p:nvPr>
        </p:nvGraphicFramePr>
        <p:xfrm>
          <a:off x="1506537" y="1260158"/>
          <a:ext cx="9436100" cy="43376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81617">
                  <a:extLst>
                    <a:ext uri="{9D8B030D-6E8A-4147-A177-3AD203B41FA5}">
                      <a16:colId xmlns:a16="http://schemas.microsoft.com/office/drawing/2014/main" val="3089697430"/>
                    </a:ext>
                  </a:extLst>
                </a:gridCol>
                <a:gridCol w="180853">
                  <a:extLst>
                    <a:ext uri="{9D8B030D-6E8A-4147-A177-3AD203B41FA5}">
                      <a16:colId xmlns:a16="http://schemas.microsoft.com/office/drawing/2014/main" val="2058295745"/>
                    </a:ext>
                  </a:extLst>
                </a:gridCol>
                <a:gridCol w="4673630">
                  <a:extLst>
                    <a:ext uri="{9D8B030D-6E8A-4147-A177-3AD203B41FA5}">
                      <a16:colId xmlns:a16="http://schemas.microsoft.com/office/drawing/2014/main" val="6810047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solidFill>
                            <a:srgbClr val="FFFFFF"/>
                          </a:solidFill>
                          <a:effectLst/>
                        </a:rPr>
                        <a:t>Officers</a:t>
                      </a:r>
                      <a:endParaRPr lang="en-US" sz="1200" b="1" i="0" u="sng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solidFill>
                            <a:srgbClr val="FFFFFF"/>
                          </a:solidFill>
                          <a:effectLst/>
                        </a:rPr>
                        <a:t>Union County</a:t>
                      </a:r>
                      <a:endParaRPr lang="en-US" sz="1200" b="1" i="0" u="sng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0069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President - Tyler Bumbalough (Champaign County)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County Commissioner - Steve Robinson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52379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1st Vice President -  Wes Dodds (Logan County)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County Engineer - Jeff Stauch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34816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2nd Vice President - Steve Robinson (Union County)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Engineer Dublin - Tammy Noble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6621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Treasurer - Todd Freyhof (Champaign County/Village of North Lewisburg)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Engineer Marysville - Kyle Hoyng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58954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Secretary - Brad Bodenmiller (LUC Director)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6795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Immediate Past President - Beau Michael (Union County)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Village Rep. - George Showalter, Village of Richwood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21556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Ex-Officio ODOT District 6 - Brian Davidson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Rep. (1 Rep. Fr. Dublin OR Marysville) - Ashley Gaver, City of Marysville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50594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Ex-Officio ODOT District 7 - Scott Schmid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Township Rep. - Jeff Rea, Liberty Township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4607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72091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2 Additional County Reps. -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33672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1.  Beau Michael (Union Rural Electric) - At Large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56526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2.  Jason Willis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77245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853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solidFill>
                            <a:srgbClr val="FFFFFF"/>
                          </a:solidFill>
                          <a:effectLst/>
                        </a:rPr>
                        <a:t>Logan County</a:t>
                      </a:r>
                      <a:endParaRPr lang="en-US" sz="1200" b="1" i="0" u="sng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solidFill>
                            <a:srgbClr val="FFFFFF"/>
                          </a:solidFill>
                          <a:effectLst/>
                        </a:rPr>
                        <a:t>Champaign County</a:t>
                      </a:r>
                      <a:endParaRPr lang="en-US" sz="1200" b="1" i="0" u="sng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34309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County Commissioner - Paul Benedetti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County Commissioner - Tim Cassady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5034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County Engineer - Scott Coleman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County Engineer - Steve McCall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11983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Engineer - Tim Notestine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Engineer - Tyler Bumbalough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7783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34751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Village Rep. - Ryan Shoffstall, Village of Lakeview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Village Rep. – Todd Freyhof, Village of North Lewisburg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55905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Rep. - Wes Dodds, City of Bellefontaine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Rep. - Preston Carter, City of Urbana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7174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Township Rep. - John Brose, Perry Township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Township Rep. - Dennis Kauffman, Johnson Township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4956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76020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2 Additional County Reps. -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2 Additional County Reps. -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7894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1. Ryan Smith (Logan County Cooperative Power &amp; Light) - At Large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1.  Todd Garrett (Pioneer Rural Electric) - At Large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33650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2. Ben Vollrath - At Large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2.  Spencer Mitchell - At Large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449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8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7000"/>
    </mc:Choice>
    <mc:Fallback>
      <p:transition spd="slow" advClick="0" advTm="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9203-8A7D-48C0-828B-980A6D19AE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3674" y="447900"/>
            <a:ext cx="10751727" cy="531813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algn="ctr"/>
            <a:r>
              <a:rPr lang="en-US" sz="4200" dirty="0"/>
              <a:t>2023 LUC Executive Committee Nominees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4757C52-F7D6-AD6C-676D-BFAFFF73B0EA}"/>
              </a:ext>
            </a:extLst>
          </p:cNvPr>
          <p:cNvGraphicFramePr>
            <a:graphicFrameLocks/>
          </p:cNvGraphicFramePr>
          <p:nvPr/>
        </p:nvGraphicFramePr>
        <p:xfrm>
          <a:off x="1506537" y="1260158"/>
          <a:ext cx="9436100" cy="43376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81617">
                  <a:extLst>
                    <a:ext uri="{9D8B030D-6E8A-4147-A177-3AD203B41FA5}">
                      <a16:colId xmlns:a16="http://schemas.microsoft.com/office/drawing/2014/main" val="3089697430"/>
                    </a:ext>
                  </a:extLst>
                </a:gridCol>
                <a:gridCol w="180853">
                  <a:extLst>
                    <a:ext uri="{9D8B030D-6E8A-4147-A177-3AD203B41FA5}">
                      <a16:colId xmlns:a16="http://schemas.microsoft.com/office/drawing/2014/main" val="2058295745"/>
                    </a:ext>
                  </a:extLst>
                </a:gridCol>
                <a:gridCol w="4673630">
                  <a:extLst>
                    <a:ext uri="{9D8B030D-6E8A-4147-A177-3AD203B41FA5}">
                      <a16:colId xmlns:a16="http://schemas.microsoft.com/office/drawing/2014/main" val="6810047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solidFill>
                            <a:srgbClr val="FFFFFF"/>
                          </a:solidFill>
                          <a:effectLst/>
                        </a:rPr>
                        <a:t>Officers</a:t>
                      </a:r>
                      <a:endParaRPr lang="en-US" sz="1200" b="1" i="0" u="sng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solidFill>
                            <a:srgbClr val="FFFFFF"/>
                          </a:solidFill>
                          <a:effectLst/>
                        </a:rPr>
                        <a:t>Union County</a:t>
                      </a:r>
                      <a:endParaRPr lang="en-US" sz="1200" b="1" i="0" u="sng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0069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President - Wes Dodds (Logan County)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County Commissioner - Steve Robinson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52379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1st Vice President - Steve Robinson (Union County)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County Engineer - Jeff Stauch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34816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2nd Vice President - Tim Cassady (Champaign County)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Engineer Dublin - Tammy Noble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6621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Treasurer - Todd Freyhof (Champaign County/Village of North Lewisburg)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Engineer Marysville - Kyle Hoyng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58954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Secretary - Brad Bodenmiller (LUC Director)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36795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Immediate Past President – Tyler Bumbalough (City of Urbana)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Village Rep. - George Showalter, Village of Richwood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215564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Ex-Officio ODOT District 6 - Brian Davidson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City Rep. (1 Rep. Fr. Dublin OR Marysville) - Ashley Gaver, City of Marysville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50594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Ex-Officio ODOT District 7 - Scott Schmid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Township Rep. - Jeff Rea, Liberty Township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4607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720919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2 Additional County Reps. -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33672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1.  Beau Michael (Union Rural Electric) - At Large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56526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2.  Matt Chamberlain - At Large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77245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5853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solidFill>
                            <a:srgbClr val="FFFFFF"/>
                          </a:solidFill>
                          <a:effectLst/>
                        </a:rPr>
                        <a:t>Logan County</a:t>
                      </a:r>
                      <a:endParaRPr lang="en-US" sz="1200" b="1" i="0" u="sng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>
                          <a:solidFill>
                            <a:srgbClr val="FFFFFF"/>
                          </a:solidFill>
                          <a:effectLst/>
                        </a:rPr>
                        <a:t>Champaign County</a:t>
                      </a:r>
                      <a:endParaRPr lang="en-US" sz="1200" b="1" i="0" u="sng" strike="noStrike" dirty="0"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34309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County Commissioner - TBD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County Commissioner - Tim Cassady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5034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County Engineer - Scott Coleman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County Engineer - Steve McCall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11983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City Engineer - Jeremy Davis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Engineer - Tyler Bumbalough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7783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34751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Village Rep. - Ryan Shoffstall, Village of Lakeview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Village Rep. – Todd Freyhof, Village of North Lewisburg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55905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Rep. - Wes Dodds, City of Bellefontaine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City Rep. - Preston Carter, City of Urbana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7174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Township Rep. - John Brose, Perry Township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Township Rep. - Dennis Kauffman, Johnson Township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49560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76020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2 Additional County Reps. -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2 Additional County Reps. -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78948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1. Ryan Smith (Logan County Cooperative Power &amp; Light) - At Large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1.  Todd Garrett (Pioneer Rural Electric) - At Large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33650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>
                          <a:effectLst/>
                        </a:rPr>
                        <a:t>2. Ben Vollrath - At Large</a:t>
                      </a:r>
                      <a:endParaRPr lang="en-US" sz="10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effectLst/>
                        </a:rPr>
                        <a:t>2.  Spencer Mitchell - At Large</a:t>
                      </a:r>
                      <a:endParaRPr lang="en-US" sz="1000" b="0" i="0" u="none" strike="noStrike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449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 advClick="0" advTm="7000"/>
    </mc:Choice>
    <mc:Fallback>
      <p:transition spd="slow" advClick="0" advTm="7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0ED05234-59F2-438F-99BB-C1D5FE6AB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2AFBBF0-B883-4E26-9359-B5CECFDC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156D5FE-EB26-4C38-8EC5-E5FFE1B30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19987F4-3B90-44B5-BC28-BCB01759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bg2">
                  <a:lumMod val="10000"/>
                </a:schemeClr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133350" h="508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9FCD0-E8EE-4FEB-BE90-71DA43B4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 dirty="0">
                <a:solidFill>
                  <a:srgbClr val="454545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0260C-CF4A-4869-9D97-503B38608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372" y="4133234"/>
            <a:ext cx="9120954" cy="744373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1700" dirty="0">
                <a:solidFill>
                  <a:schemeClr val="accent1"/>
                </a:solidFill>
              </a:rPr>
              <a:t>Thank you, Executive Committee members and jurisdictions, for continued support of LUC.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50FE9B6F-A7A5-454C-A29B-78650855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4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DB56CED6-ACD4-43B1-BE53-1B579E8C6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5B451061-F85B-40DB-92DA-1FD61C70C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1F836F1-51D4-4090-8E0D-97877F03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DE33292-50BA-4AED-A315-7A6ADB4B1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58A4B56A-28BF-494A-B9A0-7212483E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A5EE248-87D5-4C83-A97D-C1754B546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A5380-A2D5-4828-8DC8-433D4018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822" y="962902"/>
            <a:ext cx="4087178" cy="2380828"/>
          </a:xfrm>
        </p:spPr>
        <p:txBody>
          <a:bodyPr vert="horz" lIns="91440" tIns="45720" rIns="91440" bIns="0" rtlCol="0" anchor="ctr" anchorCtr="0">
            <a:normAutofit/>
          </a:bodyPr>
          <a:lstStyle/>
          <a:p>
            <a:r>
              <a:rPr lang="en-US" sz="4800" dirty="0"/>
              <a:t>Statistics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D73BF24-D1F3-4181-8C60-4EA9D4CED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5829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5" name="Picture 144">
            <a:extLst>
              <a:ext uri="{FF2B5EF4-FFF2-40B4-BE49-F238E27FC236}">
                <a16:creationId xmlns:a16="http://schemas.microsoft.com/office/drawing/2014/main" id="{1A52E10F-3348-4997-8FD3-E6389D562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D381074-0101-41BB-98A9-EE3DC457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Content Placeholder 6">
            <a:extLst>
              <a:ext uri="{FF2B5EF4-FFF2-40B4-BE49-F238E27FC236}">
                <a16:creationId xmlns:a16="http://schemas.microsoft.com/office/drawing/2014/main" id="{FD1E9E7B-C4DE-4D20-8E56-A6FE79B16E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3754990"/>
              </p:ext>
            </p:extLst>
          </p:nvPr>
        </p:nvGraphicFramePr>
        <p:xfrm>
          <a:off x="4185655" y="394570"/>
          <a:ext cx="7031664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ubtitle 2">
            <a:extLst>
              <a:ext uri="{FF2B5EF4-FFF2-40B4-BE49-F238E27FC236}">
                <a16:creationId xmlns:a16="http://schemas.microsoft.com/office/drawing/2014/main" id="{9FD03519-167B-5616-D1B4-F9C5FDFA311D}"/>
              </a:ext>
            </a:extLst>
          </p:cNvPr>
          <p:cNvSpPr txBox="1">
            <a:spLocks/>
          </p:cNvSpPr>
          <p:nvPr/>
        </p:nvSpPr>
        <p:spPr>
          <a:xfrm>
            <a:off x="1541718" y="3531204"/>
            <a:ext cx="4082378" cy="161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A344-8169-99A9-04A5-22EB504A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200" dirty="0">
                <a:solidFill>
                  <a:srgbClr val="000001"/>
                </a:solidFill>
              </a:rPr>
              <a:t>Thank You to Our Sponsors</a:t>
            </a:r>
          </a:p>
        </p:txBody>
      </p:sp>
      <p:grpSp>
        <p:nvGrpSpPr>
          <p:cNvPr id="20" name="Group 24">
            <a:extLst>
              <a:ext uri="{FF2B5EF4-FFF2-40B4-BE49-F238E27FC236}">
                <a16:creationId xmlns:a16="http://schemas.microsoft.com/office/drawing/2014/main" id="{1D4E107A-2B4E-6F4F-5E89-4F23DC8D774B}"/>
              </a:ext>
            </a:extLst>
          </p:cNvPr>
          <p:cNvGrpSpPr>
            <a:grpSpLocks/>
          </p:cNvGrpSpPr>
          <p:nvPr/>
        </p:nvGrpSpPr>
        <p:grpSpPr bwMode="auto">
          <a:xfrm>
            <a:off x="1067873" y="2280737"/>
            <a:ext cx="2635414" cy="2296526"/>
            <a:chOff x="110688465" y="107303820"/>
            <a:chExt cx="1816174" cy="1694223"/>
          </a:xfrm>
        </p:grpSpPr>
        <p:pic>
          <p:nvPicPr>
            <p:cNvPr id="1049" name="Picture 25" descr="Logan County Electric Cooperative">
              <a:extLst>
                <a:ext uri="{FF2B5EF4-FFF2-40B4-BE49-F238E27FC236}">
                  <a16:creationId xmlns:a16="http://schemas.microsoft.com/office/drawing/2014/main" id="{C336E3BE-E885-A763-1E8F-359898C8A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821" y="108077043"/>
              <a:ext cx="816387" cy="92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" name="Text Box 26">
              <a:extLst>
                <a:ext uri="{FF2B5EF4-FFF2-40B4-BE49-F238E27FC236}">
                  <a16:creationId xmlns:a16="http://schemas.microsoft.com/office/drawing/2014/main" id="{53EBF6D7-2E10-50CC-1396-EE60F3F83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88465" y="107303820"/>
              <a:ext cx="1816174" cy="844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Logan County Electric Co-Op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1587 Co Rd 32N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Bellefontaine OH  43311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sng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Georgia" panose="02040502050405020303" pitchFamily="18" charset="0"/>
                </a:rPr>
                <a:t>www.logancounty.coop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42A3972A-12C6-F5F4-350C-7CFE60A5D5A7}"/>
              </a:ext>
            </a:extLst>
          </p:cNvPr>
          <p:cNvGrpSpPr>
            <a:grpSpLocks/>
          </p:cNvGrpSpPr>
          <p:nvPr/>
        </p:nvGrpSpPr>
        <p:grpSpPr bwMode="auto">
          <a:xfrm>
            <a:off x="4508179" y="2280737"/>
            <a:ext cx="2416996" cy="2096213"/>
            <a:chOff x="112878731" y="107240336"/>
            <a:chExt cx="1757023" cy="1685672"/>
          </a:xfrm>
        </p:grpSpPr>
        <p:pic>
          <p:nvPicPr>
            <p:cNvPr id="23" name="Picture 28" descr="Pioneer Electric Cooperative">
              <a:extLst>
                <a:ext uri="{FF2B5EF4-FFF2-40B4-BE49-F238E27FC236}">
                  <a16:creationId xmlns:a16="http://schemas.microsoft.com/office/drawing/2014/main" id="{48DBB16A-B3C7-4C0B-1905-E23B29AD5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2374" y="107996814"/>
              <a:ext cx="1211421" cy="814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" name="Text Box 29">
              <a:extLst>
                <a:ext uri="{FF2B5EF4-FFF2-40B4-BE49-F238E27FC236}">
                  <a16:creationId xmlns:a16="http://schemas.microsoft.com/office/drawing/2014/main" id="{E4A8FA3A-1B1C-F678-9B93-DE58BBDF4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78731" y="107240336"/>
              <a:ext cx="1757023" cy="1685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hickThin" algn="ctr">
                  <a:solidFill>
                    <a:srgbClr val="0082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Pioneer Electric Cooperative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767 Three Mile Rd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Urbana OH  43078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sng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Georgia" panose="02040502050405020303" pitchFamily="18" charset="0"/>
                  <a:hlinkClick r:id="rId4"/>
                </a:rPr>
                <a:t>www.pioneerec.com</a:t>
              </a:r>
              <a:endPara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ACD5B35E-8D0A-DA30-2AF3-B327E05D39D0}"/>
              </a:ext>
            </a:extLst>
          </p:cNvPr>
          <p:cNvGrpSpPr>
            <a:grpSpLocks/>
          </p:cNvGrpSpPr>
          <p:nvPr/>
        </p:nvGrpSpPr>
        <p:grpSpPr bwMode="auto">
          <a:xfrm>
            <a:off x="7905873" y="2280737"/>
            <a:ext cx="2486844" cy="2139690"/>
            <a:chOff x="111692446" y="109101559"/>
            <a:chExt cx="1827124" cy="1757654"/>
          </a:xfrm>
        </p:grpSpPr>
        <p:sp>
          <p:nvSpPr>
            <p:cNvPr id="26" name="Text Box 31">
              <a:extLst>
                <a:ext uri="{FF2B5EF4-FFF2-40B4-BE49-F238E27FC236}">
                  <a16:creationId xmlns:a16="http://schemas.microsoft.com/office/drawing/2014/main" id="{BBF47034-1C52-9F92-8A2D-629C5AE13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2446" y="109101559"/>
              <a:ext cx="1827124" cy="1757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hickThin" algn="ctr">
                  <a:solidFill>
                    <a:srgbClr val="00823B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Union Rural Electric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15461 St Rt 36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Marysville OH  43040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sng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Georgia" panose="02040502050405020303" pitchFamily="18" charset="0"/>
                </a:rPr>
                <a:t>www.ure.com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7" name="Picture 32">
              <a:extLst>
                <a:ext uri="{FF2B5EF4-FFF2-40B4-BE49-F238E27FC236}">
                  <a16:creationId xmlns:a16="http://schemas.microsoft.com/office/drawing/2014/main" id="{52AE70F7-FF35-DBDE-047B-25D07050B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41025" y="110030790"/>
              <a:ext cx="1729965" cy="718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841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BC778-47AA-4F7C-B398-8844CE09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en-US" sz="4200" dirty="0"/>
              <a:t>Committees LUC Participates 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20800-DE90-4068-B125-1BEA1FA34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695" y="2010877"/>
            <a:ext cx="4608576" cy="386740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CCAO County Planning Directors</a:t>
            </a:r>
          </a:p>
          <a:p>
            <a:r>
              <a:rPr lang="en-US" dirty="0">
                <a:latin typeface="Georgia" panose="02040502050405020303" pitchFamily="18" charset="0"/>
              </a:rPr>
              <a:t>Champaign County Community Collab Meeting</a:t>
            </a:r>
          </a:p>
          <a:p>
            <a:r>
              <a:rPr lang="en-US" dirty="0">
                <a:latin typeface="Georgia" panose="02040502050405020303" pitchFamily="18" charset="0"/>
              </a:rPr>
              <a:t>Champaign Local Road Safety Plan Committee</a:t>
            </a:r>
          </a:p>
          <a:p>
            <a:r>
              <a:rPr lang="en-US" dirty="0">
                <a:latin typeface="Georgia" panose="02040502050405020303" pitchFamily="18" charset="0"/>
              </a:rPr>
              <a:t>C.I.C. (Logan &amp; Union)</a:t>
            </a:r>
          </a:p>
          <a:p>
            <a:r>
              <a:rPr lang="en-US" dirty="0">
                <a:latin typeface="Georgia" panose="02040502050405020303" pitchFamily="18" charset="0"/>
              </a:rPr>
              <a:t>COLCAS (Logan)</a:t>
            </a:r>
          </a:p>
          <a:p>
            <a:r>
              <a:rPr lang="en-US" dirty="0">
                <a:latin typeface="Georgia" panose="02040502050405020303" pitchFamily="18" charset="0"/>
              </a:rPr>
              <a:t>Continuum of Care (Champaign)</a:t>
            </a:r>
          </a:p>
          <a:p>
            <a:r>
              <a:rPr lang="en-US" dirty="0">
                <a:latin typeface="Georgia" panose="02040502050405020303" pitchFamily="18" charset="0"/>
              </a:rPr>
              <a:t>Fair Housing/New Horizons Advisory Committee</a:t>
            </a:r>
          </a:p>
          <a:p>
            <a:r>
              <a:rPr lang="en-US" dirty="0">
                <a:latin typeface="Georgia" panose="02040502050405020303" pitchFamily="18" charset="0"/>
              </a:rPr>
              <a:t>Logan County Economic Development Strategy Plan</a:t>
            </a:r>
          </a:p>
          <a:p>
            <a:r>
              <a:rPr lang="en-US" dirty="0">
                <a:latin typeface="Georgia" panose="02040502050405020303" pitchFamily="18" charset="0"/>
              </a:rPr>
              <a:t>Logan County Land Bank</a:t>
            </a:r>
          </a:p>
          <a:p>
            <a:r>
              <a:rPr lang="en-US" dirty="0">
                <a:latin typeface="Georgia" panose="02040502050405020303" pitchFamily="18" charset="0"/>
              </a:rPr>
              <a:t>Logan County Land Trust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41F26-D718-43A1-870D-706026DB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793" y="2017342"/>
            <a:ext cx="4604130" cy="386094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Logan County Mayor’s Association</a:t>
            </a:r>
          </a:p>
          <a:p>
            <a:r>
              <a:rPr lang="en-US" dirty="0">
                <a:latin typeface="Georgia" panose="02040502050405020303" pitchFamily="18" charset="0"/>
              </a:rPr>
              <a:t>Logan County Mitigation Plan</a:t>
            </a:r>
          </a:p>
          <a:p>
            <a:r>
              <a:rPr lang="en-US" dirty="0">
                <a:latin typeface="Georgia" panose="02040502050405020303" pitchFamily="18" charset="0"/>
              </a:rPr>
              <a:t>Ohio Association of Regional Councils</a:t>
            </a:r>
          </a:p>
          <a:p>
            <a:r>
              <a:rPr lang="en-US" dirty="0">
                <a:latin typeface="Georgia" panose="02040502050405020303" pitchFamily="18" charset="0"/>
              </a:rPr>
              <a:t>Ohio Rural Development Alliance</a:t>
            </a:r>
          </a:p>
          <a:p>
            <a:r>
              <a:rPr lang="en-US" dirty="0">
                <a:latin typeface="Georgia" panose="02040502050405020303" pitchFamily="18" charset="0"/>
              </a:rPr>
              <a:t>State Transportation Innovation Council (STIC)</a:t>
            </a:r>
          </a:p>
          <a:p>
            <a:r>
              <a:rPr lang="en-US" dirty="0">
                <a:latin typeface="Georgia" panose="02040502050405020303" pitchFamily="18" charset="0"/>
              </a:rPr>
              <a:t>Township Associations (Logan, Union, Champaign)</a:t>
            </a:r>
          </a:p>
          <a:p>
            <a:r>
              <a:rPr lang="en-US" dirty="0">
                <a:latin typeface="Georgia" panose="02040502050405020303" pitchFamily="18" charset="0"/>
              </a:rPr>
              <a:t>US33 Corridor Group</a:t>
            </a:r>
          </a:p>
          <a:p>
            <a:r>
              <a:rPr lang="en-US" dirty="0">
                <a:latin typeface="Georgia" panose="02040502050405020303" pitchFamily="18" charset="0"/>
              </a:rPr>
              <a:t>Union County Department Heads</a:t>
            </a:r>
          </a:p>
          <a:p>
            <a:r>
              <a:rPr lang="en-US" dirty="0">
                <a:latin typeface="Georgia" panose="02040502050405020303" pitchFamily="18" charset="0"/>
              </a:rPr>
              <a:t>Union County Mitigation Plan</a:t>
            </a:r>
          </a:p>
          <a:p>
            <a:r>
              <a:rPr lang="en-US" dirty="0">
                <a:latin typeface="Georgia" panose="02040502050405020303" pitchFamily="18" charset="0"/>
              </a:rPr>
              <a:t>Union County Trails &amp; Greenways</a:t>
            </a:r>
          </a:p>
        </p:txBody>
      </p:sp>
    </p:spTree>
    <p:extLst>
      <p:ext uri="{BB962C8B-B14F-4D97-AF65-F5344CB8AC3E}">
        <p14:creationId xmlns:p14="http://schemas.microsoft.com/office/powerpoint/2010/main" val="10626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ED05234-59F2-438F-99BB-C1D5FE6AB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2AFBBF0-B883-4E26-9359-B5CECFDC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156D5FE-EB26-4C38-8EC5-E5FFE1B30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33C3A4-F9EE-4FCF-A088-5CE8C2A2D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57B53-754C-4278-B49F-4D210526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504" y="933450"/>
            <a:ext cx="2727813" cy="48911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Zoning Amendment Reviews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2011-2022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80BF86-6D1A-F8D2-4D6D-4ABA27E5368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14175710"/>
              </p:ext>
            </p:extLst>
          </p:nvPr>
        </p:nvGraphicFramePr>
        <p:xfrm>
          <a:off x="219456" y="798973"/>
          <a:ext cx="7845549" cy="562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75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D05234-59F2-438F-99BB-C1D5FE6AB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AFBBF0-B883-4E26-9359-B5CECFDC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56D5FE-EB26-4C38-8EC5-E5FFE1B30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33C3A4-F9EE-4FCF-A088-5CE8C2A2D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178C-D6FC-4C4D-ADCE-D33DAD8E3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5594" y="798974"/>
            <a:ext cx="6034827" cy="5342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Accessory Building/Structure Standards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Agritourism</a:t>
            </a: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Georgia" panose="02040502050405020303" pitchFamily="18" charset="0"/>
              </a:rPr>
              <a:t>Depth:Width</a:t>
            </a:r>
            <a:r>
              <a:rPr lang="en-US" sz="1800" dirty="0">
                <a:latin typeface="Georgia" panose="02040502050405020303" pitchFamily="18" charset="0"/>
              </a:rPr>
              <a:t> Ratio Refinement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Manufactured Homes/Mobile Homes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Medical Marijuana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Open Space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Penalties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Permitted/Conditional Uses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Rewrites (Entire Code Update)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Signs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Solar Energy Systems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Temporary Buildings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0A314-53E0-6098-A65A-228B16E1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6" y="933450"/>
            <a:ext cx="2557816" cy="48911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Zoning Amendment Trends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2022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ED05234-59F2-438F-99BB-C1D5FE6AB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2AFBBF0-B883-4E26-9359-B5CECFDC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156D5FE-EB26-4C38-8EC5-E5FFE1B30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233C3A4-F9EE-4FCF-A088-5CE8C2A2D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84CB4C-4098-7D9A-1083-3B45556C8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2" y="2010878"/>
            <a:ext cx="5343169" cy="343814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Georgia" panose="02040502050405020303" pitchFamily="18" charset="0"/>
              </a:rPr>
              <a:t>BZA and Zoning Commission trainings were retooled this year</a:t>
            </a:r>
          </a:p>
          <a:p>
            <a:r>
              <a:rPr lang="en-US" sz="1800" dirty="0">
                <a:latin typeface="Georgia" panose="02040502050405020303" pitchFamily="18" charset="0"/>
              </a:rPr>
              <a:t>Completed with input from: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Champaign County Prosecutor’s Office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Jerome Township</a:t>
            </a:r>
          </a:p>
          <a:p>
            <a:pPr lvl="1"/>
            <a:r>
              <a:rPr lang="en-US" dirty="0" err="1">
                <a:latin typeface="Georgia" panose="02040502050405020303" pitchFamily="18" charset="0"/>
              </a:rPr>
              <a:t>Rushcreek</a:t>
            </a:r>
            <a:r>
              <a:rPr lang="en-US" dirty="0">
                <a:latin typeface="Georgia" panose="02040502050405020303" pitchFamily="18" charset="0"/>
              </a:rPr>
              <a:t> Township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1A47F3C-ABA9-6704-622C-D57B0F9C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2" y="804889"/>
            <a:ext cx="6572245" cy="1059305"/>
          </a:xfrm>
        </p:spPr>
        <p:txBody>
          <a:bodyPr>
            <a:noAutofit/>
          </a:bodyPr>
          <a:lstStyle/>
          <a:p>
            <a:r>
              <a:rPr lang="en-US" sz="4200" dirty="0"/>
              <a:t>Zoning Inspector Trainings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21B991A-3346-F6F2-79C2-5DCEE520DC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349" r="29568"/>
          <a:stretch/>
        </p:blipFill>
        <p:spPr>
          <a:xfrm flipH="1">
            <a:off x="7520606" y="-2"/>
            <a:ext cx="467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ED05234-59F2-438F-99BB-C1D5FE6AB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AFBBF0-B883-4E26-9359-B5CECFDC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56D5FE-EB26-4C38-8EC5-E5FFE1B30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33C3A4-F9EE-4FCF-A088-5CE8C2A2D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178C-D6FC-4C4D-ADCE-D33DAD8E3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5594" y="1866140"/>
            <a:ext cx="6034827" cy="42755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Rural Consultation held October 2022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Capital Program monies awarded ($342k + $50k) for: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Georgia" panose="02040502050405020303" pitchFamily="18" charset="0"/>
              </a:rPr>
              <a:t>CHP-Urbana Woodstock Pike Widening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Georgia" panose="02040502050405020303" pitchFamily="18" charset="0"/>
              </a:rPr>
              <a:t>CHP-Urbana Bike Trail Safety Improvements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Georgia" panose="02040502050405020303" pitchFamily="18" charset="0"/>
              </a:rPr>
              <a:t>LOG-County Road 18 Profile Improvements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Georgia" panose="02040502050405020303" pitchFamily="18" charset="0"/>
              </a:rPr>
              <a:t>LOG-Township Road 179 Widening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Georgia" panose="02040502050405020303" pitchFamily="18" charset="0"/>
              </a:rPr>
              <a:t>Completed Planning Studies: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Georgia" panose="02040502050405020303" pitchFamily="18" charset="0"/>
              </a:rPr>
              <a:t>Gwynne Street Bridge Study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Georgia" panose="02040502050405020303" pitchFamily="18" charset="0"/>
              </a:rPr>
              <a:t>Miami Street Safety Study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latin typeface="Georgia" panose="02040502050405020303" pitchFamily="18" charset="0"/>
              </a:rPr>
              <a:t>St Paris Bike Trail Feasibility Study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92B4A8-9C82-D04E-B1F1-A1C5EAE5FE45}"/>
              </a:ext>
            </a:extLst>
          </p:cNvPr>
          <p:cNvSpPr txBox="1">
            <a:spLocks/>
          </p:cNvSpPr>
          <p:nvPr/>
        </p:nvSpPr>
        <p:spPr>
          <a:xfrm>
            <a:off x="696196" y="933450"/>
            <a:ext cx="2727813" cy="4891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Zoning Amendment Trends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Content Placeholder 4" descr="A group of people sitting in a room with a projector screen&#10;&#10;Description automatically generated with medium confidence">
            <a:extLst>
              <a:ext uri="{FF2B5EF4-FFF2-40B4-BE49-F238E27FC236}">
                <a16:creationId xmlns:a16="http://schemas.microsoft.com/office/drawing/2014/main" id="{4DFDCED7-BFAA-5020-76D0-14F9AA8955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6" t="150" r="30564" b="-150"/>
          <a:stretch/>
        </p:blipFill>
        <p:spPr>
          <a:xfrm>
            <a:off x="-3" y="0"/>
            <a:ext cx="4062129" cy="6878574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331F9E-4B01-7F97-209D-20014572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616" y="804519"/>
            <a:ext cx="6317237" cy="104923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200" dirty="0"/>
              <a:t>RTPO:</a:t>
            </a:r>
          </a:p>
        </p:txBody>
      </p:sp>
    </p:spTree>
    <p:extLst>
      <p:ext uri="{BB962C8B-B14F-4D97-AF65-F5344CB8AC3E}">
        <p14:creationId xmlns:p14="http://schemas.microsoft.com/office/powerpoint/2010/main" val="15941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5E1F4DBB-EDCB-4A36-BAC5-52F39918F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5752FDBF-2103-408B-86DF-5390B4002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BFCFFBB-E11F-4217-B830-5A44E40B5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F83C12D-BC4E-439F-9A67-2A67EFC92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D8BAE10-24EF-4379-8A1E-6693620C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200" dirty="0"/>
              <a:t>Total Bike Trail Counts (2022-2017)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A128FFF-C213-B0F4-90F6-D72995AD8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394684"/>
              </p:ext>
            </p:extLst>
          </p:nvPr>
        </p:nvGraphicFramePr>
        <p:xfrm>
          <a:off x="1371687" y="2015732"/>
          <a:ext cx="9683166" cy="38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54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Gallery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1054</Words>
  <Application>Microsoft Office PowerPoint</Application>
  <PresentationFormat>Widescreen</PresentationFormat>
  <Paragraphs>193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Gallery</vt:lpstr>
      <vt:lpstr>Annual Report</vt:lpstr>
      <vt:lpstr>Statistics</vt:lpstr>
      <vt:lpstr>Thank You to Our Sponsors</vt:lpstr>
      <vt:lpstr>Committees LUC Participates in:</vt:lpstr>
      <vt:lpstr>Zoning Amendment Reviews  2011-2022    </vt:lpstr>
      <vt:lpstr>Zoning Amendment Trends  2022    </vt:lpstr>
      <vt:lpstr>Zoning Inspector Trainings</vt:lpstr>
      <vt:lpstr>RTPO:</vt:lpstr>
      <vt:lpstr>Total Bike Trail Counts (2022-2017)</vt:lpstr>
      <vt:lpstr>Special Projects</vt:lpstr>
      <vt:lpstr>2022 LUC Executive Committee</vt:lpstr>
      <vt:lpstr>2023 LUC Executive Committee Nominees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</dc:title>
  <dc:creator>Heather Martin</dc:creator>
  <cp:lastModifiedBy>Heather Martin</cp:lastModifiedBy>
  <cp:revision>50</cp:revision>
  <dcterms:created xsi:type="dcterms:W3CDTF">2020-11-10T20:08:58Z</dcterms:created>
  <dcterms:modified xsi:type="dcterms:W3CDTF">2022-11-17T20:20:09Z</dcterms:modified>
</cp:coreProperties>
</file>